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9.xml" ContentType="application/vnd.openxmlformats-officedocument.presentationml.tags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7.xml" ContentType="application/vnd.openxmlformats-officedocument.presentationml.tags+xml"/>
  <Override PartName="/ppt/notesSlides/notesSlide4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5.xml" ContentType="application/vnd.openxmlformats-officedocument.presentationml.tags+xml"/>
  <Override PartName="/ppt/notesSlides/notesSlide40.xml" ContentType="application/vnd.openxmlformats-officedocument.presentationml.notesSlide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47"/>
  </p:notesMasterIdLst>
  <p:handoutMasterIdLst>
    <p:handoutMasterId r:id="rId48"/>
  </p:handoutMasterIdLst>
  <p:sldIdLst>
    <p:sldId id="390" r:id="rId3"/>
    <p:sldId id="391" r:id="rId4"/>
    <p:sldId id="420" r:id="rId5"/>
    <p:sldId id="421" r:id="rId6"/>
    <p:sldId id="424" r:id="rId7"/>
    <p:sldId id="422" r:id="rId8"/>
    <p:sldId id="425" r:id="rId9"/>
    <p:sldId id="393" r:id="rId10"/>
    <p:sldId id="426" r:id="rId11"/>
    <p:sldId id="427" r:id="rId12"/>
    <p:sldId id="428" r:id="rId13"/>
    <p:sldId id="452" r:id="rId14"/>
    <p:sldId id="453" r:id="rId15"/>
    <p:sldId id="429" r:id="rId16"/>
    <p:sldId id="430" r:id="rId17"/>
    <p:sldId id="454" r:id="rId18"/>
    <p:sldId id="455" r:id="rId19"/>
    <p:sldId id="456" r:id="rId20"/>
    <p:sldId id="431" r:id="rId21"/>
    <p:sldId id="395" r:id="rId22"/>
    <p:sldId id="394" r:id="rId23"/>
    <p:sldId id="433" r:id="rId24"/>
    <p:sldId id="434" r:id="rId25"/>
    <p:sldId id="435" r:id="rId26"/>
    <p:sldId id="397" r:id="rId27"/>
    <p:sldId id="387" r:id="rId28"/>
    <p:sldId id="436" r:id="rId29"/>
    <p:sldId id="437" r:id="rId30"/>
    <p:sldId id="388" r:id="rId31"/>
    <p:sldId id="440" r:id="rId32"/>
    <p:sldId id="396" r:id="rId33"/>
    <p:sldId id="441" r:id="rId34"/>
    <p:sldId id="442" r:id="rId35"/>
    <p:sldId id="443" r:id="rId36"/>
    <p:sldId id="444" r:id="rId37"/>
    <p:sldId id="445" r:id="rId38"/>
    <p:sldId id="446" r:id="rId39"/>
    <p:sldId id="400" r:id="rId40"/>
    <p:sldId id="447" r:id="rId41"/>
    <p:sldId id="448" r:id="rId42"/>
    <p:sldId id="449" r:id="rId43"/>
    <p:sldId id="450" r:id="rId44"/>
    <p:sldId id="401" r:id="rId45"/>
    <p:sldId id="402" r:id="rId46"/>
  </p:sldIdLst>
  <p:sldSz cx="9144000" cy="6858000" type="screen4x3"/>
  <p:notesSz cx="7315200" cy="9601200"/>
  <p:custDataLst>
    <p:tags r:id="rId4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6699"/>
    <a:srgbClr val="003366"/>
    <a:srgbClr val="FF9900"/>
    <a:srgbClr val="C0C0C0"/>
    <a:srgbClr val="CCFFFF"/>
    <a:srgbClr val="33CCFF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85686" autoAdjust="0"/>
  </p:normalViewPr>
  <p:slideViewPr>
    <p:cSldViewPr>
      <p:cViewPr varScale="1">
        <p:scale>
          <a:sx n="116" d="100"/>
          <a:sy n="116" d="100"/>
        </p:scale>
        <p:origin x="-8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+mn-cs"/>
              </a:defRPr>
            </a:lvl1pPr>
          </a:lstStyle>
          <a:p>
            <a:pPr>
              <a:defRPr/>
            </a:pPr>
            <a:fld id="{5A3FBB2A-2C60-456A-ADD5-F01B8E3EE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837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+mn-cs"/>
              </a:defRPr>
            </a:lvl1pPr>
          </a:lstStyle>
          <a:p>
            <a:pPr>
              <a:defRPr/>
            </a:pPr>
            <a:fld id="{9D8680C0-0C74-49C2-AC86-0AEC330D1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5005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9AE9-3235-4794-A79A-7A27DCE744E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CC71B-8776-4706-B432-CFBDCF1E2CE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Because the oven doesn't go to 700 degrees.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CC71B-8776-4706-B432-CFBDCF1E2CE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Because the oven doesn't go to 700 degrees.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CC71B-8776-4706-B432-CFBDCF1E2CE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Because the oven doesn't go to 700 degrees.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CC71B-8776-4706-B432-CFBDCF1E2CE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CC71B-8776-4706-B432-CFBDCF1E2CE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CC71B-8776-4706-B432-CFBDCF1E2CE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CC71B-8776-4706-B432-CFBDCF1E2CE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CC71B-8776-4706-B432-CFBDCF1E2CE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CC71B-8776-4706-B432-CFBDCF1E2CE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CC71B-8776-4706-B432-CFBDCF1E2CE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9AE9-3235-4794-A79A-7A27DCE744E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Because the oven doesn't go to 700 degrees.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CC71B-8776-4706-B432-CFBDCF1E2CE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B16DE8-3E9C-4DB4-9EA5-40F78BC9F253}" type="slidenum">
              <a:rPr lang="en-US"/>
              <a:pPr/>
              <a:t>21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both cases the fluorescent particles are 2 microns in diameter. The left picture shows particles moving in pure water; the right picture shows particles moving in a concentrated solution of DNA, a viscoelastic solution in other words. The movies are 4 seconds of data, total; you can see a slight jump in the movie when it loops around. </a:t>
            </a:r>
          </a:p>
          <a:p>
            <a:endParaRPr lang="en-US"/>
          </a:p>
          <a:p>
            <a:r>
              <a:rPr lang="en-US"/>
              <a:t>http://www.deas.harvard.edu/projects/weitzlab/research/brownian.html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CC71B-8776-4706-B432-CFBDCF1E2CE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CC71B-8776-4706-B432-CFBDCF1E2CE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096E-D7FA-4106-9BC4-2121FFEB985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096E-D7FA-4106-9BC4-2121FFEB985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9AE9-3235-4794-A79A-7A27DCE744E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CC71B-8776-4706-B432-CFBDCF1E2CE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80B1DE-5DD8-4C64-B898-96BF3CE7D834}" type="slidenum">
              <a:rPr lang="en-US"/>
              <a:pPr/>
              <a:t>28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Deflect water drops using a staticly charged rod.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9AE9-3235-4794-A79A-7A27DCE744E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9AE9-3235-4794-A79A-7A27DCE744E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096E-D7FA-4106-9BC4-2121FFEB985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80B1DE-5DD8-4C64-B898-96BF3CE7D834}" type="slidenum">
              <a:rPr lang="en-US"/>
              <a:pPr/>
              <a:t>31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Deflect water drops using a staticly charged rod.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096E-D7FA-4106-9BC4-2121FFEB985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096E-D7FA-4106-9BC4-2121FFEB985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096E-D7FA-4106-9BC4-2121FFEB985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096E-D7FA-4106-9BC4-2121FFEB985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096E-D7FA-4106-9BC4-2121FFEB985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096E-D7FA-4106-9BC4-2121FFEB985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096E-D7FA-4106-9BC4-2121FFEB985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096E-D7FA-4106-9BC4-2121FFEB985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9AE9-3235-4794-A79A-7A27DCE744E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096E-D7FA-4106-9BC4-2121FFEB985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096E-D7FA-4106-9BC4-2121FFEB985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096E-D7FA-4106-9BC4-2121FFEB985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096E-D7FA-4106-9BC4-2121FFEB985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096E-D7FA-4106-9BC4-2121FFEB985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CC71B-8776-4706-B432-CFBDCF1E2CE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CC71B-8776-4706-B432-CFBDCF1E2CE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CC71B-8776-4706-B432-CFBDCF1E2CE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9AE9-3235-4794-A79A-7A27DCE744E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B16DE8-3E9C-4DB4-9EA5-40F78BC9F253}" type="slidenum">
              <a:rPr lang="en-US"/>
              <a:pPr/>
              <a:t>9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both cases the fluorescent particles are 2 microns in diameter. The left picture shows particles moving in pure water; the right picture shows particles moving in a concentrated solution of DNA, a viscoelastic solution in other words. The movies are 4 seconds of data, total; you can see a slight jump in the movie when it loops around. </a:t>
            </a:r>
          </a:p>
          <a:p>
            <a:endParaRPr lang="en-US"/>
          </a:p>
          <a:p>
            <a:r>
              <a:rPr lang="en-US"/>
              <a:t>http://www.deas.harvard.edu/projects/weitzlab/research/brownian.html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52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5273EFA5-C9B0-49C3-B13D-C6A4A8547E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38E0D-87E0-46D9-9BB8-A4C6C489B1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0"/>
            <a:ext cx="22479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5913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E611F-ABB7-46FD-A139-B0DB1BBD2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E2FC6-77CF-46A2-97BA-79B2F770D6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05F07-83C8-4DE3-9733-F2F8B1E1C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A8DEC-972C-44FD-907A-789FD7DCC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29194-4216-4E00-8FA1-2E102276E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21CA8-45C0-43BF-9BA8-4C9BE7C81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B0C0C-C502-48B5-9437-EA0D760B4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21058-BADD-419B-BA8A-1A57D5009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F27EB-E877-4037-A030-D9B2F656A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7A71D-64F7-4706-83D7-795FE1E83B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5CE9E-D088-4549-B5B7-F5C7634C8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A6950-B51B-4463-A458-1DF5CDDB6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96939-DA8F-4F69-B9E0-9B3958D01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C3D91-C588-4D41-B9F4-17A553883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03F65-D68E-4F53-8756-198D084543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D2A6D-08D8-4DD3-8B2E-E92CAAD67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47340-CD51-44B4-84AA-89C3EC5884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12054-15AE-4C97-9B87-BE8BF18423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9F482-5870-400E-A1A4-234235EEBA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B5C78-CA38-419F-B366-DEB8F0661A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2E2AF-E01A-4C3B-9655-8B8DF561A1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0"/>
            <a:ext cx="899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A98C4B"/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477000"/>
            <a:ext cx="411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A98C4B"/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A98C4B"/>
                </a:solidFill>
                <a:cs typeface="+mn-cs"/>
              </a:defRPr>
            </a:lvl1pPr>
          </a:lstStyle>
          <a:p>
            <a:pPr>
              <a:defRPr/>
            </a:pPr>
            <a:fld id="{E8CF6378-678D-4D25-87E2-40C2EA2B99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228600" y="1295400"/>
            <a:ext cx="8686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A98C4B"/>
        </a:buClr>
        <a:buChar char="•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A98C4B"/>
        </a:buClr>
        <a:buChar char="•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A4C25A6E-EEF2-4C88-AB4A-7AB1AFF56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jpe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8.jpeg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0.png"/><Relationship Id="rId4" Type="http://schemas.openxmlformats.org/officeDocument/2006/relationships/oleObject" Target="../embeddings/oleObject2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3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het.colorado.edu/en/simulation/gas-propertie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40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het.colorado.edu/en/simulation/states-of-matter-basics" TargetMode="Externa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54.jpeg"/><Relationship Id="rId4" Type="http://schemas.openxmlformats.org/officeDocument/2006/relationships/image" Target="../media/image5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5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58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video" Target="file:///E:\U5FILES\MEDIA\CH05\F05_21.MOV" TargetMode="External"/><Relationship Id="rId7" Type="http://schemas.openxmlformats.org/officeDocument/2006/relationships/oleObject" Target="../embeddings/oleObject36.bin"/><Relationship Id="rId2" Type="http://schemas.openxmlformats.org/officeDocument/2006/relationships/tags" Target="../tags/tag19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5.bin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0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7.bin"/><Relationship Id="rId12" Type="http://schemas.microsoft.com/office/2007/relationships/hdphoto" Target="../media/hdphoto3.wdp"/><Relationship Id="rId2" Type="http://schemas.openxmlformats.org/officeDocument/2006/relationships/tags" Target="../tags/tag20.xml"/><Relationship Id="rId1" Type="http://schemas.openxmlformats.org/officeDocument/2006/relationships/vmlDrawing" Target="../drawings/vmlDrawing14.vml"/><Relationship Id="rId6" Type="http://schemas.microsoft.com/office/2007/relationships/hdphoto" Target="../media/hdphoto2.wdp"/><Relationship Id="rId5" Type="http://schemas.openxmlformats.org/officeDocument/2006/relationships/image" Target="../media/image66.png"/><Relationship Id="rId10" Type="http://schemas.openxmlformats.org/officeDocument/2006/relationships/image" Target="../media/image69.png"/><Relationship Id="rId4" Type="http://schemas.openxmlformats.org/officeDocument/2006/relationships/notesSlide" Target="../notesSlides/notesSlide40.xml"/><Relationship Id="rId9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82.png"/><Relationship Id="rId5" Type="http://schemas.openxmlformats.org/officeDocument/2006/relationships/hyperlink" Target="http://en.wikipedia.org/wiki/File:Hene-2.png" TargetMode="External"/><Relationship Id="rId4" Type="http://schemas.openxmlformats.org/officeDocument/2006/relationships/image" Target="../media/image8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6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467600" cy="609600"/>
          </a:xfrm>
        </p:spPr>
        <p:txBody>
          <a:bodyPr/>
          <a:lstStyle/>
          <a:p>
            <a:r>
              <a:rPr lang="en-US" dirty="0" smtClean="0">
                <a:latin typeface="Engravers MT" pitchFamily="18" charset="0"/>
              </a:rPr>
              <a:t>QQ3: </a:t>
            </a:r>
            <a:r>
              <a:rPr lang="en-US" dirty="0" smtClean="0"/>
              <a:t>What is this state </a:t>
            </a:r>
            <a:r>
              <a:rPr lang="en-US" dirty="0"/>
              <a:t>of </a:t>
            </a:r>
            <a:r>
              <a:rPr lang="en-US" dirty="0" smtClean="0"/>
              <a:t>matter?</a:t>
            </a:r>
            <a:endParaRPr lang="en-US" dirty="0"/>
          </a:p>
        </p:txBody>
      </p:sp>
      <p:pic>
        <p:nvPicPr>
          <p:cNvPr id="14393" name="Picture 57" descr="Dancing-Northern-Lights,-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286000"/>
            <a:ext cx="2590800" cy="1943100"/>
          </a:xfrm>
          <a:prstGeom prst="rect">
            <a:avLst/>
          </a:prstGeom>
          <a:noFill/>
        </p:spPr>
      </p:pic>
      <p:graphicFrame>
        <p:nvGraphicFramePr>
          <p:cNvPr id="14394" name="Object 58"/>
          <p:cNvGraphicFramePr>
            <a:graphicFrameLocks noChangeAspect="1"/>
          </p:cNvGraphicFramePr>
          <p:nvPr/>
        </p:nvGraphicFramePr>
        <p:xfrm>
          <a:off x="2667000" y="3962400"/>
          <a:ext cx="2590800" cy="1931988"/>
        </p:xfrm>
        <a:graphic>
          <a:graphicData uri="http://schemas.openxmlformats.org/presentationml/2006/ole">
            <p:oleObj spid="_x0000_s238594" name="PHOTO-PAINT" r:id="rId6" imgW="5485714" imgH="4088889" progId="">
              <p:embed/>
            </p:oleObj>
          </a:graphicData>
        </a:graphic>
      </p:graphicFrame>
      <p:pic>
        <p:nvPicPr>
          <p:cNvPr id="14395" name="Picture 59" descr="3l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1828800"/>
            <a:ext cx="2819400" cy="1879600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14400" y="3810000"/>
            <a:ext cx="7239000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  <p:sp>
        <p:nvSpPr>
          <p:cNvPr id="14" name="Oval 13"/>
          <p:cNvSpPr/>
          <p:nvPr/>
        </p:nvSpPr>
        <p:spPr>
          <a:xfrm>
            <a:off x="5715000" y="5715000"/>
            <a:ext cx="685800" cy="685800"/>
          </a:xfrm>
          <a:prstGeom prst="ellipse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b="100000"/>
            </a:path>
            <a:tileRect t="-100000" r="-10000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+mj-lt"/>
              </a:rPr>
              <a:t>+</a:t>
            </a:r>
            <a:endParaRPr lang="en-US" sz="4000" dirty="0">
              <a:latin typeface="+mj-lt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States </a:t>
            </a:r>
            <a:r>
              <a:rPr lang="en-US" dirty="0" smtClean="0"/>
              <a:t>Explained with </a:t>
            </a:r>
            <a:r>
              <a:rPr lang="en-US" b="1" dirty="0" smtClean="0"/>
              <a:t>Molecular Model</a:t>
            </a:r>
            <a:endParaRPr lang="en-US" b="1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228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 dirty="0">
                <a:solidFill>
                  <a:srgbClr val="3366FF"/>
                </a:solidFill>
              </a:rPr>
              <a:t>Solid:</a:t>
            </a:r>
            <a:r>
              <a:rPr lang="en-US" sz="2100" dirty="0"/>
              <a:t>  The molecules are frozen in place but still vibrate.</a:t>
            </a:r>
          </a:p>
          <a:p>
            <a:pPr>
              <a:lnSpc>
                <a:spcPct val="90000"/>
              </a:lnSpc>
            </a:pPr>
            <a:r>
              <a:rPr lang="en-US" sz="2100" dirty="0">
                <a:solidFill>
                  <a:srgbClr val="3366FF"/>
                </a:solidFill>
              </a:rPr>
              <a:t>Liquid:</a:t>
            </a:r>
            <a:r>
              <a:rPr lang="en-US" sz="2100" dirty="0"/>
              <a:t> The molecules move past each other but still have a weak attraction.</a:t>
            </a:r>
          </a:p>
          <a:p>
            <a:pPr>
              <a:lnSpc>
                <a:spcPct val="90000"/>
              </a:lnSpc>
            </a:pPr>
            <a:r>
              <a:rPr lang="en-US" sz="2100" dirty="0">
                <a:solidFill>
                  <a:srgbClr val="3366FF"/>
                </a:solidFill>
              </a:rPr>
              <a:t>Gas:</a:t>
            </a:r>
            <a:r>
              <a:rPr lang="en-US" sz="2100" dirty="0"/>
              <a:t> The molecules only interact when they collide.</a:t>
            </a:r>
          </a:p>
          <a:p>
            <a:pPr>
              <a:lnSpc>
                <a:spcPct val="90000"/>
              </a:lnSpc>
            </a:pPr>
            <a:r>
              <a:rPr lang="en-US" sz="2100" dirty="0">
                <a:solidFill>
                  <a:srgbClr val="3366FF"/>
                </a:solidFill>
              </a:rPr>
              <a:t>Plasma:</a:t>
            </a:r>
            <a:r>
              <a:rPr lang="en-US" sz="2100" dirty="0"/>
              <a:t> The molecules collide with enough energy to break into </a:t>
            </a:r>
            <a:r>
              <a:rPr lang="en-US" sz="2100" dirty="0">
                <a:solidFill>
                  <a:srgbClr val="FF0000"/>
                </a:solidFill>
              </a:rPr>
              <a:t>charged</a:t>
            </a:r>
            <a:r>
              <a:rPr lang="en-US" sz="2100" dirty="0"/>
              <a:t> pieces.</a:t>
            </a:r>
          </a:p>
        </p:txBody>
      </p:sp>
      <p:sp>
        <p:nvSpPr>
          <p:cNvPr id="5" name="Oval 4"/>
          <p:cNvSpPr/>
          <p:nvPr/>
        </p:nvSpPr>
        <p:spPr>
          <a:xfrm>
            <a:off x="6858000" y="4495800"/>
            <a:ext cx="1295400" cy="1295400"/>
          </a:xfrm>
          <a:prstGeom prst="ellipse">
            <a:avLst/>
          </a:prstGeom>
          <a:gradFill flip="none" rotWithShape="1">
            <a:gsLst>
              <a:gs pos="18000">
                <a:srgbClr val="336699"/>
              </a:gs>
              <a:gs pos="56000">
                <a:schemeClr val="accent1">
                  <a:tint val="44500"/>
                  <a:satMod val="160000"/>
                </a:schemeClr>
              </a:gs>
              <a:gs pos="73000">
                <a:srgbClr val="336699"/>
              </a:gs>
            </a:gsLst>
            <a:path path="circle">
              <a:fillToRect l="100000" b="100000"/>
            </a:path>
            <a:tileRect t="-100000" r="-10000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15" idx="1"/>
          </p:cNvCxnSpPr>
          <p:nvPr/>
        </p:nvCxnSpPr>
        <p:spPr>
          <a:xfrm>
            <a:off x="7543800" y="5105400"/>
            <a:ext cx="557633" cy="78623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sx="109000" sy="109000" algn="ctr" rotWithShape="0">
              <a:srgbClr val="FFC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400800" y="5105400"/>
            <a:ext cx="114300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sx="109000" sy="109000" algn="ctr" rotWithShape="0">
              <a:srgbClr val="FFC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8001000" y="5791200"/>
            <a:ext cx="685800" cy="685800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55000">
                <a:srgbClr val="FF7A00"/>
              </a:gs>
              <a:gs pos="88000">
                <a:srgbClr val="FF0300"/>
              </a:gs>
              <a:gs pos="100000">
                <a:srgbClr val="4D0808"/>
              </a:gs>
            </a:gsLst>
            <a:path path="circle">
              <a:fillToRect l="100000" b="100000"/>
            </a:path>
            <a:tileRect t="-100000" r="-10000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+mj-lt"/>
              </a:rPr>
              <a:t>-</a:t>
            </a:r>
            <a:endParaRPr lang="en-US" sz="5400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76600" y="3505200"/>
            <a:ext cx="5715000" cy="3200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15000" y="3505200"/>
            <a:ext cx="3276600" cy="3200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084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15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Temperature </a:t>
            </a:r>
            <a:r>
              <a:rPr lang="en-US" sz="3200" dirty="0" smtClean="0"/>
              <a:t>Explained with </a:t>
            </a:r>
            <a:r>
              <a:rPr lang="en-US" sz="3200" b="1" dirty="0" smtClean="0"/>
              <a:t>Molecular Model</a:t>
            </a:r>
            <a:endParaRPr lang="en-US" sz="32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6629400" cy="5105400"/>
          </a:xfrm>
        </p:spPr>
        <p:txBody>
          <a:bodyPr>
            <a:normAutofit/>
          </a:bodyPr>
          <a:lstStyle/>
          <a:p>
            <a:r>
              <a:rPr lang="en-US" dirty="0"/>
              <a:t>Temperature is a measure of the average kinetic energy of the molecules.</a:t>
            </a:r>
          </a:p>
          <a:p>
            <a:pPr lvl="1"/>
            <a:r>
              <a:rPr lang="en-US" dirty="0"/>
              <a:t>Cold </a:t>
            </a:r>
            <a:r>
              <a:rPr lang="en-US" dirty="0">
                <a:sym typeface="Wingdings" pitchFamily="2" charset="2"/>
              </a:rPr>
              <a:t> slowly moving</a:t>
            </a:r>
          </a:p>
          <a:p>
            <a:pPr lvl="1"/>
            <a:r>
              <a:rPr lang="en-US" dirty="0">
                <a:sym typeface="Wingdings" pitchFamily="2" charset="2"/>
              </a:rPr>
              <a:t>Hot  rapidly moving</a:t>
            </a:r>
          </a:p>
          <a:p>
            <a:pPr lvl="1"/>
            <a:r>
              <a:rPr lang="en-US" dirty="0">
                <a:sym typeface="Wingdings" pitchFamily="2" charset="2"/>
              </a:rPr>
              <a:t>Absolute zero  motion ceases (-460 F, -273 C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>
              <a:sym typeface="Wingdings" pitchFamily="2" charset="2"/>
            </a:endParaRP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7315200" y="2133600"/>
          <a:ext cx="884238" cy="3560763"/>
        </p:xfrm>
        <a:graphic>
          <a:graphicData uri="http://schemas.openxmlformats.org/presentationml/2006/ole">
            <p:oleObj spid="_x0000_s242690" name="PHOTO-PAINT" r:id="rId4" imgW="179635" imgH="722133" progId="">
              <p:embed/>
            </p:oleObj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524000" y="4876800"/>
            <a:ext cx="5029200" cy="157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6432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6629400" cy="121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+mj-lt"/>
              </a:rPr>
              <a:t>At </a:t>
            </a:r>
            <a:r>
              <a:rPr lang="en-US" dirty="0" smtClean="0">
                <a:latin typeface="+mj-lt"/>
              </a:rPr>
              <a:t>room temperature molecules are moving about 1,000 </a:t>
            </a:r>
            <a:r>
              <a:rPr lang="en-US" dirty="0" smtClean="0">
                <a:latin typeface="+mj-lt"/>
              </a:rPr>
              <a:t>ft/s</a:t>
            </a:r>
          </a:p>
          <a:p>
            <a:r>
              <a:rPr lang="en-US" dirty="0" smtClean="0">
                <a:latin typeface="+mj-lt"/>
              </a:rPr>
              <a:t>average length of blue arrows</a:t>
            </a:r>
            <a:endParaRPr lang="en-US" dirty="0" smtClean="0">
              <a:latin typeface="+mj-lt"/>
            </a:endParaRPr>
          </a:p>
        </p:txBody>
      </p:sp>
      <p:pic>
        <p:nvPicPr>
          <p:cNvPr id="378884" name="Picture 4" descr="http://nitrogenfree.com/images/numerology_images/nitrogen_molecu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876800"/>
            <a:ext cx="1123950" cy="1041527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3886200" y="3048000"/>
            <a:ext cx="1371600" cy="1008889"/>
            <a:chOff x="4648200" y="4114800"/>
            <a:chExt cx="1775254" cy="1313689"/>
          </a:xfrm>
        </p:grpSpPr>
        <p:pic>
          <p:nvPicPr>
            <p:cNvPr id="378886" name="Picture 6" descr="File:Oxygen Molecule VdW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8200" y="4114800"/>
              <a:ext cx="1775254" cy="1313689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953000" y="4495800"/>
              <a:ext cx="600019" cy="681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O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38800" y="4419600"/>
              <a:ext cx="600019" cy="681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O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4" descr="http://nitrogenfree.com/images/numerology_images/nitrogen_molecu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0"/>
            <a:ext cx="1123950" cy="1041527"/>
          </a:xfrm>
          <a:prstGeom prst="rect">
            <a:avLst/>
          </a:prstGeom>
          <a:noFill/>
        </p:spPr>
      </p:pic>
      <p:pic>
        <p:nvPicPr>
          <p:cNvPr id="14" name="Picture 4" descr="http://nitrogenfree.com/images/numerology_images/nitrogen_molecu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895600"/>
            <a:ext cx="1123950" cy="1041527"/>
          </a:xfrm>
          <a:prstGeom prst="rect">
            <a:avLst/>
          </a:prstGeom>
          <a:noFill/>
        </p:spPr>
      </p:pic>
      <p:pic>
        <p:nvPicPr>
          <p:cNvPr id="17" name="Picture 4" descr="http://nitrogenfree.com/images/numerology_images/nitrogen_molecu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5410200"/>
            <a:ext cx="1123950" cy="1041527"/>
          </a:xfrm>
          <a:prstGeom prst="rect">
            <a:avLst/>
          </a:prstGeom>
          <a:noFill/>
        </p:spPr>
      </p:pic>
      <p:cxnSp>
        <p:nvCxnSpPr>
          <p:cNvPr id="21" name="Straight Arrow Connector 20"/>
          <p:cNvCxnSpPr/>
          <p:nvPr/>
        </p:nvCxnSpPr>
        <p:spPr>
          <a:xfrm>
            <a:off x="1676400" y="3886200"/>
            <a:ext cx="2667000" cy="12192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  <a:effectLst>
            <a:outerShdw blurRad="76200" sx="98000" sy="98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048000" y="3810000"/>
            <a:ext cx="990600" cy="2286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  <a:effectLst>
            <a:outerShdw blurRad="76200" sx="98000" sy="98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2895600" y="4724400"/>
            <a:ext cx="76200" cy="6858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  <a:effectLst>
            <a:outerShdw blurRad="76200" sx="98000" sy="98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962400" y="5257800"/>
            <a:ext cx="2209800" cy="2286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  <a:effectLst>
            <a:outerShdw blurRad="76200" sx="98000" sy="98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943600" y="3886200"/>
            <a:ext cx="76200" cy="3810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  <a:effectLst>
            <a:outerShdw blurRad="76200" sx="98000" sy="98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6432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6200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At </a:t>
            </a:r>
            <a:r>
              <a:rPr lang="en-US" dirty="0" smtClean="0">
                <a:latin typeface="+mj-lt"/>
              </a:rPr>
              <a:t>room temperature molecules are on average about .0000002 feet apart</a:t>
            </a:r>
          </a:p>
          <a:p>
            <a:endParaRPr lang="en-US" dirty="0" smtClean="0">
              <a:latin typeface="+mj-lt"/>
            </a:endParaRPr>
          </a:p>
        </p:txBody>
      </p:sp>
      <p:pic>
        <p:nvPicPr>
          <p:cNvPr id="5" name="Picture 4" descr="http://nitrogenfree.com/images/numerology_images/nitrogen_molecu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876800"/>
            <a:ext cx="1123950" cy="1041527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3886200" y="3048000"/>
            <a:ext cx="1371600" cy="1008889"/>
            <a:chOff x="4648200" y="4114800"/>
            <a:chExt cx="1775254" cy="1313689"/>
          </a:xfrm>
        </p:grpSpPr>
        <p:pic>
          <p:nvPicPr>
            <p:cNvPr id="7" name="Picture 6" descr="File:Oxygen Molecule VdW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8200" y="4114800"/>
              <a:ext cx="1775254" cy="1313689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4953000" y="4495800"/>
              <a:ext cx="600019" cy="681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O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38800" y="4419600"/>
              <a:ext cx="600019" cy="681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O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4" descr="http://nitrogenfree.com/images/numerology_images/nitrogen_molecu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0"/>
            <a:ext cx="1123950" cy="1041527"/>
          </a:xfrm>
          <a:prstGeom prst="rect">
            <a:avLst/>
          </a:prstGeom>
          <a:noFill/>
        </p:spPr>
      </p:pic>
      <p:pic>
        <p:nvPicPr>
          <p:cNvPr id="11" name="Picture 4" descr="http://nitrogenfree.com/images/numerology_images/nitrogen_molecu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895600"/>
            <a:ext cx="1123950" cy="1041527"/>
          </a:xfrm>
          <a:prstGeom prst="rect">
            <a:avLst/>
          </a:prstGeom>
          <a:noFill/>
        </p:spPr>
      </p:pic>
      <p:pic>
        <p:nvPicPr>
          <p:cNvPr id="12" name="Picture 4" descr="http://nitrogenfree.com/images/numerology_images/nitrogen_molecu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5410200"/>
            <a:ext cx="1123950" cy="1041527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 flipV="1">
            <a:off x="1733550" y="3505200"/>
            <a:ext cx="2228850" cy="139764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524000" y="4025964"/>
            <a:ext cx="1295400" cy="1536636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676400" y="3886200"/>
            <a:ext cx="4572000" cy="121920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600200" y="3276600"/>
            <a:ext cx="3886200" cy="15240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352800" y="3886200"/>
            <a:ext cx="838200" cy="167640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657600" y="3733800"/>
            <a:ext cx="2209800" cy="205740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733800" y="5562600"/>
            <a:ext cx="2590800" cy="45720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324600" y="3962400"/>
            <a:ext cx="228600" cy="91440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029200" y="3886200"/>
            <a:ext cx="1295400" cy="106680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1" idx="1"/>
          </p:cNvCxnSpPr>
          <p:nvPr/>
        </p:nvCxnSpPr>
        <p:spPr>
          <a:xfrm flipV="1">
            <a:off x="5181600" y="3416364"/>
            <a:ext cx="304800" cy="88836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6432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is a measure of the </a:t>
            </a:r>
            <a:r>
              <a:rPr lang="en-US" i="1" dirty="0">
                <a:solidFill>
                  <a:srgbClr val="FF0000"/>
                </a:solidFill>
              </a:rPr>
              <a:t>average kinetic energy</a:t>
            </a:r>
            <a:r>
              <a:rPr lang="en-US" dirty="0"/>
              <a:t> of a collection of molecules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874837"/>
            <a:ext cx="396240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905000"/>
            <a:ext cx="38862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  <p:graphicFrame>
        <p:nvGraphicFramePr>
          <p:cNvPr id="384001" name="Object 1"/>
          <p:cNvGraphicFramePr>
            <a:graphicFrameLocks noChangeAspect="1"/>
          </p:cNvGraphicFramePr>
          <p:nvPr/>
        </p:nvGraphicFramePr>
        <p:xfrm>
          <a:off x="3352800" y="5105400"/>
          <a:ext cx="2593187" cy="1339850"/>
        </p:xfrm>
        <a:graphic>
          <a:graphicData uri="http://schemas.openxmlformats.org/presentationml/2006/ole">
            <p:oleObj spid="_x0000_s384001" name="Equation" r:id="rId6" imgW="761760" imgH="39348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9761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Off to the molecular races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257800"/>
            <a:ext cx="8382000" cy="533400"/>
          </a:xfrm>
        </p:spPr>
        <p:txBody>
          <a:bodyPr/>
          <a:lstStyle/>
          <a:p>
            <a:pPr marL="514350" indent="-51435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kinetic Energy is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same for both NH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8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89743353"/>
              </p:ext>
            </p:extLst>
          </p:nvPr>
        </p:nvGraphicFramePr>
        <p:xfrm>
          <a:off x="6934200" y="2590800"/>
          <a:ext cx="1690039" cy="2286000"/>
        </p:xfrm>
        <a:graphic>
          <a:graphicData uri="http://schemas.openxmlformats.org/presentationml/2006/ole">
            <p:oleObj spid="_x0000_s243714" name="PHOTO-PAINT" r:id="rId4" imgW="2412698" imgH="3263492" progId="">
              <p:embed/>
            </p:oleObj>
          </a:graphicData>
        </a:graphic>
      </p:graphicFrame>
      <p:graphicFrame>
        <p:nvGraphicFramePr>
          <p:cNvPr id="358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0082479"/>
              </p:ext>
            </p:extLst>
          </p:nvPr>
        </p:nvGraphicFramePr>
        <p:xfrm>
          <a:off x="381000" y="1447800"/>
          <a:ext cx="2362200" cy="2033588"/>
        </p:xfrm>
        <a:graphic>
          <a:graphicData uri="http://schemas.openxmlformats.org/presentationml/2006/ole">
            <p:oleObj spid="_x0000_s243715" name="PHOTO-PAINT" r:id="rId5" imgW="3187302" imgH="2742857" progId="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28775" y="3581400"/>
          <a:ext cx="2041525" cy="958850"/>
        </p:xfrm>
        <a:graphic>
          <a:graphicData uri="http://schemas.openxmlformats.org/presentationml/2006/ole">
            <p:oleObj spid="_x0000_s243716" name="Equation" r:id="rId6" imgW="838080" imgH="393480" progId="Equation.3">
              <p:embed/>
            </p:oleObj>
          </a:graphicData>
        </a:graphic>
      </p:graphicFrame>
      <p:graphicFrame>
        <p:nvGraphicFramePr>
          <p:cNvPr id="243717" name="Object 5"/>
          <p:cNvGraphicFramePr>
            <a:graphicFrameLocks noChangeAspect="1"/>
          </p:cNvGraphicFramePr>
          <p:nvPr/>
        </p:nvGraphicFramePr>
        <p:xfrm>
          <a:off x="4724400" y="2514600"/>
          <a:ext cx="2103438" cy="958850"/>
        </p:xfrm>
        <a:graphic>
          <a:graphicData uri="http://schemas.openxmlformats.org/presentationml/2006/ole">
            <p:oleObj spid="_x0000_s243717" name="Equation" r:id="rId7" imgW="863280" imgH="393480" progId="Equation.3">
              <p:embed/>
            </p:oleObj>
          </a:graphicData>
        </a:graphic>
      </p:graphicFrame>
      <p:graphicFrame>
        <p:nvGraphicFramePr>
          <p:cNvPr id="243718" name="Object 6"/>
          <p:cNvGraphicFramePr>
            <a:graphicFrameLocks noChangeAspect="1"/>
          </p:cNvGraphicFramePr>
          <p:nvPr/>
        </p:nvGraphicFramePr>
        <p:xfrm>
          <a:off x="3563938" y="1524000"/>
          <a:ext cx="1700212" cy="525463"/>
        </p:xfrm>
        <a:graphic>
          <a:graphicData uri="http://schemas.openxmlformats.org/presentationml/2006/ole">
            <p:oleObj spid="_x0000_s243718" name="Equation" r:id="rId8" imgW="698400" imgH="215640" progId="Equation.3">
              <p:embed/>
            </p:oleObj>
          </a:graphicData>
        </a:graphic>
      </p:graphicFrame>
      <p:graphicFrame>
        <p:nvGraphicFramePr>
          <p:cNvPr id="243719" name="Object 7"/>
          <p:cNvGraphicFramePr>
            <a:graphicFrameLocks noChangeAspect="1"/>
          </p:cNvGraphicFramePr>
          <p:nvPr/>
        </p:nvGraphicFramePr>
        <p:xfrm>
          <a:off x="6172200" y="5943600"/>
          <a:ext cx="1422400" cy="525463"/>
        </p:xfrm>
        <a:graphic>
          <a:graphicData uri="http://schemas.openxmlformats.org/presentationml/2006/ole">
            <p:oleObj spid="_x0000_s243719" name="Equation" r:id="rId9" imgW="583920" imgH="215640" progId="Equation.3">
              <p:embed/>
            </p:oleObj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81000" y="579120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but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HCl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has about twice the mass</a:t>
            </a:r>
            <a:endParaRPr kumimoji="0" lang="en-US" sz="2800" b="0" i="0" u="none" strike="noStrike" kern="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34000" y="60960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4820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molecule has a greater avg. speed?</a:t>
            </a:r>
            <a:endParaRPr lang="en-US" dirty="0"/>
          </a:p>
        </p:txBody>
      </p:sp>
      <p:graphicFrame>
        <p:nvGraphicFramePr>
          <p:cNvPr id="358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89743353"/>
              </p:ext>
            </p:extLst>
          </p:nvPr>
        </p:nvGraphicFramePr>
        <p:xfrm>
          <a:off x="6934200" y="2743200"/>
          <a:ext cx="1690039" cy="2286000"/>
        </p:xfrm>
        <a:graphic>
          <a:graphicData uri="http://schemas.openxmlformats.org/presentationml/2006/ole">
            <p:oleObj spid="_x0000_s441346" name="PHOTO-PAINT" r:id="rId4" imgW="2412698" imgH="3263492" progId="">
              <p:embed/>
            </p:oleObj>
          </a:graphicData>
        </a:graphic>
      </p:graphicFrame>
      <p:graphicFrame>
        <p:nvGraphicFramePr>
          <p:cNvPr id="358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0082479"/>
              </p:ext>
            </p:extLst>
          </p:nvPr>
        </p:nvGraphicFramePr>
        <p:xfrm>
          <a:off x="381000" y="1447800"/>
          <a:ext cx="2362200" cy="2033588"/>
        </p:xfrm>
        <a:graphic>
          <a:graphicData uri="http://schemas.openxmlformats.org/presentationml/2006/ole">
            <p:oleObj spid="_x0000_s441347" name="PHOTO-PAINT" r:id="rId5" imgW="3187302" imgH="2742857" progId="">
              <p:embed/>
            </p:oleObj>
          </a:graphicData>
        </a:graphic>
      </p:graphicFrame>
      <p:graphicFrame>
        <p:nvGraphicFramePr>
          <p:cNvPr id="243719" name="Object 7"/>
          <p:cNvGraphicFramePr>
            <a:graphicFrameLocks noChangeAspect="1"/>
          </p:cNvGraphicFramePr>
          <p:nvPr/>
        </p:nvGraphicFramePr>
        <p:xfrm>
          <a:off x="6172200" y="5943600"/>
          <a:ext cx="1422400" cy="525463"/>
        </p:xfrm>
        <a:graphic>
          <a:graphicData uri="http://schemas.openxmlformats.org/presentationml/2006/ole">
            <p:oleObj spid="_x0000_s441351" name="Equation" r:id="rId6" imgW="583920" imgH="215640" progId="Equation.3">
              <p:embed/>
            </p:oleObj>
          </a:graphicData>
        </a:graphic>
      </p:graphicFrame>
      <p:graphicFrame>
        <p:nvGraphicFramePr>
          <p:cNvPr id="243720" name="Object 8"/>
          <p:cNvGraphicFramePr>
            <a:graphicFrameLocks noChangeAspect="1"/>
          </p:cNvGraphicFramePr>
          <p:nvPr/>
        </p:nvGraphicFramePr>
        <p:xfrm>
          <a:off x="3429000" y="1524000"/>
          <a:ext cx="2443163" cy="958850"/>
        </p:xfrm>
        <a:graphic>
          <a:graphicData uri="http://schemas.openxmlformats.org/presentationml/2006/ole">
            <p:oleObj spid="_x0000_s441352" name="Equation" r:id="rId7" imgW="1002960" imgH="393480" progId="Equation.3">
              <p:embed/>
            </p:oleObj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flipH="1" flipV="1">
            <a:off x="5410200" y="2286000"/>
            <a:ext cx="914400" cy="36576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4820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89743353"/>
              </p:ext>
            </p:extLst>
          </p:nvPr>
        </p:nvGraphicFramePr>
        <p:xfrm>
          <a:off x="6934200" y="2057400"/>
          <a:ext cx="1690039" cy="2286000"/>
        </p:xfrm>
        <a:graphic>
          <a:graphicData uri="http://schemas.openxmlformats.org/presentationml/2006/ole">
            <p:oleObj spid="_x0000_s442370" name="PHOTO-PAINT" r:id="rId4" imgW="2412698" imgH="3263492" progId="">
              <p:embed/>
            </p:oleObj>
          </a:graphicData>
        </a:graphic>
      </p:graphicFrame>
      <p:graphicFrame>
        <p:nvGraphicFramePr>
          <p:cNvPr id="358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0082479"/>
              </p:ext>
            </p:extLst>
          </p:nvPr>
        </p:nvGraphicFramePr>
        <p:xfrm>
          <a:off x="304800" y="1447800"/>
          <a:ext cx="2362200" cy="2033588"/>
        </p:xfrm>
        <a:graphic>
          <a:graphicData uri="http://schemas.openxmlformats.org/presentationml/2006/ole">
            <p:oleObj spid="_x0000_s442371" name="PHOTO-PAINT" r:id="rId5" imgW="3187302" imgH="2742857" progId="">
              <p:embed/>
            </p:oleObj>
          </a:graphicData>
        </a:graphic>
      </p:graphicFrame>
      <p:graphicFrame>
        <p:nvGraphicFramePr>
          <p:cNvPr id="243720" name="Object 8"/>
          <p:cNvGraphicFramePr>
            <a:graphicFrameLocks noChangeAspect="1"/>
          </p:cNvGraphicFramePr>
          <p:nvPr/>
        </p:nvGraphicFramePr>
        <p:xfrm>
          <a:off x="3124200" y="1447800"/>
          <a:ext cx="2846387" cy="958850"/>
        </p:xfrm>
        <a:graphic>
          <a:graphicData uri="http://schemas.openxmlformats.org/presentationml/2006/ole">
            <p:oleObj spid="_x0000_s442373" name="Equation" r:id="rId6" imgW="1168200" imgH="393480" progId="Equation.3">
              <p:embed/>
            </p:oleObj>
          </a:graphicData>
        </a:graphic>
      </p:graphicFrame>
      <p:graphicFrame>
        <p:nvGraphicFramePr>
          <p:cNvPr id="442374" name="Object 6"/>
          <p:cNvGraphicFramePr>
            <a:graphicFrameLocks noChangeAspect="1"/>
          </p:cNvGraphicFramePr>
          <p:nvPr/>
        </p:nvGraphicFramePr>
        <p:xfrm>
          <a:off x="2895600" y="2362200"/>
          <a:ext cx="2438400" cy="1111542"/>
        </p:xfrm>
        <a:graphic>
          <a:graphicData uri="http://schemas.openxmlformats.org/presentationml/2006/ole">
            <p:oleObj spid="_x0000_s442374" name="Equation" r:id="rId7" imgW="863280" imgH="393480" progId="Equation.3">
              <p:embed/>
            </p:oleObj>
          </a:graphicData>
        </a:graphic>
      </p:graphicFrame>
      <p:graphicFrame>
        <p:nvGraphicFramePr>
          <p:cNvPr id="442375" name="Object 7"/>
          <p:cNvGraphicFramePr>
            <a:graphicFrameLocks noChangeAspect="1"/>
          </p:cNvGraphicFramePr>
          <p:nvPr/>
        </p:nvGraphicFramePr>
        <p:xfrm>
          <a:off x="2514600" y="3429000"/>
          <a:ext cx="3200400" cy="1078333"/>
        </p:xfrm>
        <a:graphic>
          <a:graphicData uri="http://schemas.openxmlformats.org/presentationml/2006/ole">
            <p:oleObj spid="_x0000_s442375" name="Equation" r:id="rId8" imgW="1168200" imgH="393480" progId="Equation.3">
              <p:embed/>
            </p:oleObj>
          </a:graphicData>
        </a:graphic>
      </p:graphicFrame>
      <p:graphicFrame>
        <p:nvGraphicFramePr>
          <p:cNvPr id="442377" name="Object 9"/>
          <p:cNvGraphicFramePr>
            <a:graphicFrameLocks noChangeAspect="1"/>
          </p:cNvGraphicFramePr>
          <p:nvPr/>
        </p:nvGraphicFramePr>
        <p:xfrm>
          <a:off x="3581400" y="4724400"/>
          <a:ext cx="1838325" cy="690563"/>
        </p:xfrm>
        <a:graphic>
          <a:graphicData uri="http://schemas.openxmlformats.org/presentationml/2006/ole">
            <p:oleObj spid="_x0000_s442377" name="Equation" r:id="rId9" imgW="609480" imgH="228600" progId="Equation.3">
              <p:embed/>
            </p:oleObj>
          </a:graphicData>
        </a:graphic>
      </p:graphicFrame>
      <p:graphicFrame>
        <p:nvGraphicFramePr>
          <p:cNvPr id="442378" name="Object 10"/>
          <p:cNvGraphicFramePr>
            <a:graphicFrameLocks noChangeAspect="1"/>
          </p:cNvGraphicFramePr>
          <p:nvPr/>
        </p:nvGraphicFramePr>
        <p:xfrm>
          <a:off x="3733800" y="5638800"/>
          <a:ext cx="1838325" cy="690563"/>
        </p:xfrm>
        <a:graphic>
          <a:graphicData uri="http://schemas.openxmlformats.org/presentationml/2006/ole">
            <p:oleObj spid="_x0000_s442378" name="Equation" r:id="rId10" imgW="609480" imgH="228600" progId="Equation.3">
              <p:embed/>
            </p:oleObj>
          </a:graphicData>
        </a:graphic>
      </p:graphicFrame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1219200"/>
          </a:xfrm>
        </p:spPr>
        <p:txBody>
          <a:bodyPr/>
          <a:lstStyle/>
          <a:p>
            <a:r>
              <a:rPr lang="en-US" dirty="0" smtClean="0"/>
              <a:t>Which molecule has a greater avg. speed?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820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Off to the molecular races</a:t>
            </a:r>
          </a:p>
        </p:txBody>
      </p:sp>
      <p:graphicFrame>
        <p:nvGraphicFramePr>
          <p:cNvPr id="358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89743353"/>
              </p:ext>
            </p:extLst>
          </p:nvPr>
        </p:nvGraphicFramePr>
        <p:xfrm>
          <a:off x="6705600" y="4648200"/>
          <a:ext cx="1521035" cy="2057400"/>
        </p:xfrm>
        <a:graphic>
          <a:graphicData uri="http://schemas.openxmlformats.org/presentationml/2006/ole">
            <p:oleObj spid="_x0000_s443394" name="PHOTO-PAINT" r:id="rId4" imgW="2412698" imgH="3263492" progId="">
              <p:embed/>
            </p:oleObj>
          </a:graphicData>
        </a:graphic>
      </p:graphicFrame>
      <p:graphicFrame>
        <p:nvGraphicFramePr>
          <p:cNvPr id="358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0082479"/>
              </p:ext>
            </p:extLst>
          </p:nvPr>
        </p:nvGraphicFramePr>
        <p:xfrm>
          <a:off x="4343400" y="4800600"/>
          <a:ext cx="1742607" cy="1500188"/>
        </p:xfrm>
        <a:graphic>
          <a:graphicData uri="http://schemas.openxmlformats.org/presentationml/2006/ole">
            <p:oleObj spid="_x0000_s443395" name="PHOTO-PAINT" r:id="rId5" imgW="3187302" imgH="2742857" progId="">
              <p:embed/>
            </p:oleObj>
          </a:graphicData>
        </a:graphic>
      </p:graphicFrame>
      <p:graphicFrame>
        <p:nvGraphicFramePr>
          <p:cNvPr id="442377" name="Object 9"/>
          <p:cNvGraphicFramePr>
            <a:graphicFrameLocks noChangeAspect="1"/>
          </p:cNvGraphicFramePr>
          <p:nvPr/>
        </p:nvGraphicFramePr>
        <p:xfrm>
          <a:off x="914400" y="1676400"/>
          <a:ext cx="2231345" cy="838200"/>
        </p:xfrm>
        <a:graphic>
          <a:graphicData uri="http://schemas.openxmlformats.org/presentationml/2006/ole">
            <p:oleObj spid="_x0000_s443399" name="Equation" r:id="rId6" imgW="609480" imgH="228600" progId="Equation.3">
              <p:embed/>
            </p:oleObj>
          </a:graphicData>
        </a:graphic>
      </p:graphicFrame>
      <p:graphicFrame>
        <p:nvGraphicFramePr>
          <p:cNvPr id="443401" name="Object 9"/>
          <p:cNvGraphicFramePr>
            <a:graphicFrameLocks noChangeAspect="1"/>
          </p:cNvGraphicFramePr>
          <p:nvPr/>
        </p:nvGraphicFramePr>
        <p:xfrm>
          <a:off x="457200" y="2743200"/>
          <a:ext cx="3116263" cy="1025525"/>
        </p:xfrm>
        <a:graphic>
          <a:graphicData uri="http://schemas.openxmlformats.org/presentationml/2006/ole">
            <p:oleObj spid="_x0000_s443401" name="Equation" r:id="rId7" imgW="850680" imgH="279360" progId="Equation.3">
              <p:embed/>
            </p:oleObj>
          </a:graphicData>
        </a:graphic>
      </p:graphicFrame>
      <p:graphicFrame>
        <p:nvGraphicFramePr>
          <p:cNvPr id="443402" name="Object 10"/>
          <p:cNvGraphicFramePr>
            <a:graphicFrameLocks noChangeAspect="1"/>
          </p:cNvGraphicFramePr>
          <p:nvPr/>
        </p:nvGraphicFramePr>
        <p:xfrm>
          <a:off x="990600" y="3886200"/>
          <a:ext cx="2511425" cy="884238"/>
        </p:xfrm>
        <a:graphic>
          <a:graphicData uri="http://schemas.openxmlformats.org/presentationml/2006/ole">
            <p:oleObj spid="_x0000_s443402" name="Equation" r:id="rId8" imgW="685800" imgH="241200" progId="Equation.3">
              <p:embed/>
            </p:oleObj>
          </a:graphicData>
        </a:graphic>
      </p:graphicFrame>
      <p:graphicFrame>
        <p:nvGraphicFramePr>
          <p:cNvPr id="443403" name="Object 11"/>
          <p:cNvGraphicFramePr>
            <a:graphicFrameLocks noChangeAspect="1"/>
          </p:cNvGraphicFramePr>
          <p:nvPr/>
        </p:nvGraphicFramePr>
        <p:xfrm>
          <a:off x="990600" y="5105400"/>
          <a:ext cx="2185988" cy="790575"/>
        </p:xfrm>
        <a:graphic>
          <a:graphicData uri="http://schemas.openxmlformats.org/presentationml/2006/ole">
            <p:oleObj spid="_x0000_s443403" name="Equation" r:id="rId9" imgW="596880" imgH="215640" progId="Equation.3">
              <p:embed/>
            </p:oleObj>
          </a:graphicData>
        </a:graphic>
      </p:graphicFrame>
      <p:pic>
        <p:nvPicPr>
          <p:cNvPr id="443405" name="Picture 13" descr="https://encrypted-tbn1.gstatic.com/images?q=tbn:ANd9GcRin909Hu762QB1yEZ-tfb7dncWDAob6ojnheTssAmef5CwDjV5c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62600" y="1371600"/>
            <a:ext cx="1524000" cy="1001329"/>
          </a:xfrm>
          <a:prstGeom prst="rect">
            <a:avLst/>
          </a:prstGeom>
          <a:noFill/>
        </p:spPr>
      </p:pic>
      <p:sp>
        <p:nvSpPr>
          <p:cNvPr id="14" name="Up Arrow 13"/>
          <p:cNvSpPr/>
          <p:nvPr/>
        </p:nvSpPr>
        <p:spPr>
          <a:xfrm>
            <a:off x="7391400" y="3429000"/>
            <a:ext cx="228600" cy="1219200"/>
          </a:xfrm>
          <a:prstGeom prst="up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5181600" y="2895600"/>
            <a:ext cx="228600" cy="17526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3406" name="Object 14"/>
          <p:cNvGraphicFramePr>
            <a:graphicFrameLocks noChangeAspect="1"/>
          </p:cNvGraphicFramePr>
          <p:nvPr/>
        </p:nvGraphicFramePr>
        <p:xfrm>
          <a:off x="5410200" y="3352800"/>
          <a:ext cx="511175" cy="790575"/>
        </p:xfrm>
        <a:graphic>
          <a:graphicData uri="http://schemas.openxmlformats.org/presentationml/2006/ole">
            <p:oleObj spid="_x0000_s443406" name="Equation" r:id="rId11" imgW="139680" imgH="215640" progId="Equation.3">
              <p:embed/>
            </p:oleObj>
          </a:graphicData>
        </a:graphic>
      </p:graphicFrame>
      <p:graphicFrame>
        <p:nvGraphicFramePr>
          <p:cNvPr id="443407" name="Object 15"/>
          <p:cNvGraphicFramePr>
            <a:graphicFrameLocks noChangeAspect="1"/>
          </p:cNvGraphicFramePr>
          <p:nvPr/>
        </p:nvGraphicFramePr>
        <p:xfrm>
          <a:off x="7573963" y="3733800"/>
          <a:ext cx="603250" cy="790575"/>
        </p:xfrm>
        <a:graphic>
          <a:graphicData uri="http://schemas.openxmlformats.org/presentationml/2006/ole">
            <p:oleObj spid="_x0000_s443407" name="Equation" r:id="rId12" imgW="164880" imgH="2156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4820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3401">
                                            <p:subSp spid="_x0000_s44340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3402">
                                            <p:subSp spid="_x0000_s44340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3403">
                                            <p:subSp spid="_x0000_s44340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Evaporation Explained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82296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Temperature is a measure of the average kinetic energy.  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Some </a:t>
            </a:r>
            <a:r>
              <a:rPr lang="en-US" sz="2000" dirty="0"/>
              <a:t>molecules go faster and some go slower.  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fast ones escape as a gas even when the average temperature is below boiling.</a:t>
            </a:r>
          </a:p>
        </p:txBody>
      </p:sp>
      <p:graphicFrame>
        <p:nvGraphicFramePr>
          <p:cNvPr id="163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14714594"/>
              </p:ext>
            </p:extLst>
          </p:nvPr>
        </p:nvGraphicFramePr>
        <p:xfrm>
          <a:off x="1752600" y="2819400"/>
          <a:ext cx="5241925" cy="1925638"/>
        </p:xfrm>
        <a:graphic>
          <a:graphicData uri="http://schemas.openxmlformats.org/presentationml/2006/ole">
            <p:oleObj spid="_x0000_s244738" name="PHOTO-PAINT" r:id="rId4" imgW="5242127" imgH="1925851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5105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are you able to cool soup by blowing on it?</a:t>
            </a:r>
            <a:endParaRPr lang="en-US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572000"/>
            <a:ext cx="28575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0179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PQuestion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153400" cy="1219200"/>
          </a:xfrm>
        </p:spPr>
        <p:txBody>
          <a:bodyPr/>
          <a:lstStyle/>
          <a:p>
            <a:pPr algn="ctr"/>
            <a:r>
              <a:rPr lang="en-US" dirty="0" smtClean="0">
                <a:latin typeface="Engravers MT" pitchFamily="18" charset="0"/>
              </a:rPr>
              <a:t>QQ4: </a:t>
            </a:r>
            <a:r>
              <a:rPr lang="en-US" dirty="0" smtClean="0"/>
              <a:t>What </a:t>
            </a:r>
            <a:r>
              <a:rPr lang="en-US" dirty="0"/>
              <a:t>is the most common state of matter in the visible universe?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7696200" y="6019800"/>
            <a:ext cx="522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Comic Sans MS" pitchFamily="66" charset="0"/>
              </a:rPr>
              <a:t>Earth</a:t>
            </a:r>
          </a:p>
        </p:txBody>
      </p:sp>
      <p:sp>
        <p:nvSpPr>
          <p:cNvPr id="62476" name="Line 12"/>
          <p:cNvSpPr>
            <a:spLocks noChangeShapeType="1"/>
          </p:cNvSpPr>
          <p:nvPr/>
        </p:nvSpPr>
        <p:spPr bwMode="auto">
          <a:xfrm flipH="1">
            <a:off x="7519988" y="6208713"/>
            <a:ext cx="217487" cy="1539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240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275588"/>
            <a:ext cx="8458200" cy="558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1371600"/>
            <a:ext cx="4114800" cy="3200400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Solid</a:t>
            </a:r>
          </a:p>
          <a:p>
            <a:pPr marL="571500" indent="-571500">
              <a:buFont typeface="Wingdings" pitchFamily="2" charset="2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Liquid</a:t>
            </a:r>
          </a:p>
          <a:p>
            <a:pPr marL="571500" indent="-571500">
              <a:buFont typeface="Wingdings" pitchFamily="2" charset="2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Gas</a:t>
            </a:r>
          </a:p>
          <a:p>
            <a:pPr marL="571500" indent="-571500">
              <a:buFont typeface="Wingdings" pitchFamily="2" charset="2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Plasma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620000" cy="762000"/>
          </a:xfrm>
        </p:spPr>
        <p:txBody>
          <a:bodyPr/>
          <a:lstStyle/>
          <a:p>
            <a:r>
              <a:rPr lang="en-US" dirty="0" smtClean="0">
                <a:latin typeface="Engravers MT" pitchFamily="18" charset="0"/>
              </a:rPr>
              <a:t>QQ6: </a:t>
            </a:r>
            <a:r>
              <a:rPr lang="en-US" dirty="0" smtClean="0"/>
              <a:t>Temperature is a measure of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6934200" cy="4267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The number of particles in a system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The </a:t>
            </a:r>
            <a:r>
              <a:rPr lang="en-US" dirty="0"/>
              <a:t>average kinetic energy of the molecules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The rate of change of chemical reactions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Heat flow in the room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Nitrogen content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7543800" y="1600200"/>
          <a:ext cx="884238" cy="3560763"/>
        </p:xfrm>
        <a:graphic>
          <a:graphicData uri="http://schemas.openxmlformats.org/presentationml/2006/ole">
            <p:oleObj spid="_x0000_s239618" name="PHOTO-PAINT" r:id="rId4" imgW="179635" imgH="72213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9067800" cy="914400"/>
          </a:xfrm>
        </p:spPr>
        <p:txBody>
          <a:bodyPr/>
          <a:lstStyle/>
          <a:p>
            <a:r>
              <a:rPr lang="en-US" dirty="0" smtClean="0">
                <a:latin typeface="Engravers MT" pitchFamily="18" charset="0"/>
              </a:rPr>
              <a:t>QQ7: </a:t>
            </a:r>
            <a:r>
              <a:rPr lang="en-US" dirty="0" smtClean="0"/>
              <a:t>Random Molecular Collision </a:t>
            </a:r>
            <a:r>
              <a:rPr lang="en-US" dirty="0"/>
              <a:t>Motion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895600"/>
            <a:ext cx="8382000" cy="2590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 smtClean="0"/>
              <a:t>What is this erratic, jittery motion called? </a:t>
            </a:r>
          </a:p>
          <a:p>
            <a:pPr marL="457200" indent="-457200">
              <a:lnSpc>
                <a:spcPct val="80000"/>
              </a:lnSpc>
              <a:buFont typeface="+mj-lt"/>
              <a:buAutoNum type="alphaLcPeriod"/>
            </a:pPr>
            <a:r>
              <a:rPr lang="en-US" sz="2600" dirty="0" err="1" smtClean="0"/>
              <a:t>Greenian</a:t>
            </a:r>
            <a:r>
              <a:rPr lang="en-US" sz="2600" dirty="0" smtClean="0"/>
              <a:t> Motion</a:t>
            </a:r>
          </a:p>
          <a:p>
            <a:pPr marL="457200" indent="-457200">
              <a:lnSpc>
                <a:spcPct val="80000"/>
              </a:lnSpc>
              <a:buFont typeface="+mj-lt"/>
              <a:buAutoNum type="alphaLcPeriod"/>
            </a:pPr>
            <a:r>
              <a:rPr lang="en-US" sz="2600" dirty="0" err="1" smtClean="0"/>
              <a:t>Soberiety</a:t>
            </a:r>
            <a:r>
              <a:rPr lang="en-US" sz="2600" dirty="0" smtClean="0"/>
              <a:t> Waltz</a:t>
            </a:r>
          </a:p>
          <a:p>
            <a:pPr marL="457200" indent="-457200">
              <a:lnSpc>
                <a:spcPct val="80000"/>
              </a:lnSpc>
              <a:buFont typeface="+mj-lt"/>
              <a:buAutoNum type="alphaLcPeriod"/>
            </a:pPr>
            <a:r>
              <a:rPr lang="en-US" sz="2600" dirty="0" smtClean="0"/>
              <a:t>Kinetic Theory</a:t>
            </a:r>
          </a:p>
          <a:p>
            <a:pPr marL="457200" indent="-457200">
              <a:lnSpc>
                <a:spcPct val="80000"/>
              </a:lnSpc>
              <a:buFont typeface="+mj-lt"/>
              <a:buAutoNum type="alphaLcPeriod"/>
            </a:pPr>
            <a:r>
              <a:rPr lang="en-US" sz="2600" dirty="0" smtClean="0"/>
              <a:t>Brownian Motion</a:t>
            </a:r>
          </a:p>
          <a:p>
            <a:pPr marL="457200" indent="-457200">
              <a:lnSpc>
                <a:spcPct val="80000"/>
              </a:lnSpc>
              <a:buFont typeface="+mj-lt"/>
              <a:buAutoNum type="alphaLcPeriod"/>
            </a:pPr>
            <a:r>
              <a:rPr lang="en-US" sz="2600" dirty="0" smtClean="0"/>
              <a:t>Anxiety Induction</a:t>
            </a:r>
          </a:p>
          <a:p>
            <a:pPr marL="457200" indent="-457200">
              <a:lnSpc>
                <a:spcPct val="80000"/>
              </a:lnSpc>
              <a:buFont typeface="+mj-lt"/>
              <a:buAutoNum type="alphaLcPeriod"/>
            </a:pPr>
            <a:endParaRPr lang="en-US" sz="2200" dirty="0"/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5334000" y="5410200"/>
            <a:ext cx="457200" cy="457200"/>
          </a:xfrm>
          <a:prstGeom prst="ellipse">
            <a:avLst/>
          </a:prstGeom>
          <a:gradFill rotWithShape="1">
            <a:gsLst>
              <a:gs pos="0">
                <a:srgbClr val="CC9900"/>
              </a:gs>
              <a:gs pos="100000">
                <a:srgbClr val="9966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H="1">
            <a:off x="6477000" y="4343400"/>
            <a:ext cx="1066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 flipV="1">
            <a:off x="6172200" y="4800600"/>
            <a:ext cx="304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H="1">
            <a:off x="2286000" y="4876800"/>
            <a:ext cx="3886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V="1">
            <a:off x="2286000" y="54102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3124200" y="5410200"/>
            <a:ext cx="1828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V="1">
            <a:off x="4953000" y="4724400"/>
            <a:ext cx="152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>
            <a:off x="4191000" y="4724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4191000" y="51816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277" name="Picture 13" descr="brown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1447800"/>
            <a:ext cx="2667000" cy="127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Gas Pressure Explained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175625" cy="762000"/>
          </a:xfrm>
          <a:noFill/>
          <a:ln/>
        </p:spPr>
        <p:txBody>
          <a:bodyPr/>
          <a:lstStyle/>
          <a:p>
            <a:r>
              <a:rPr lang="en-US" sz="2200" dirty="0" smtClean="0"/>
              <a:t>Like </a:t>
            </a:r>
            <a:r>
              <a:rPr lang="en-US" sz="2200" dirty="0"/>
              <a:t>throwing </a:t>
            </a:r>
            <a:r>
              <a:rPr lang="en-US" sz="2200" dirty="0" smtClean="0"/>
              <a:t>a </a:t>
            </a:r>
            <a:r>
              <a:rPr lang="en-US" sz="2200" i="1" dirty="0" smtClean="0"/>
              <a:t>huge number </a:t>
            </a:r>
            <a:r>
              <a:rPr lang="en-US" sz="2200" dirty="0" smtClean="0"/>
              <a:t>of tiny balls </a:t>
            </a:r>
            <a:r>
              <a:rPr lang="en-US" sz="2200" dirty="0"/>
              <a:t>against a </a:t>
            </a:r>
            <a:r>
              <a:rPr lang="en-US" sz="2200" dirty="0" smtClean="0"/>
              <a:t>wall repeatedly.</a:t>
            </a:r>
            <a:endParaRPr lang="en-US" sz="2200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133600"/>
            <a:ext cx="23764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  <p:graphicFrame>
        <p:nvGraphicFramePr>
          <p:cNvPr id="393217" name="Object 1"/>
          <p:cNvGraphicFramePr>
            <a:graphicFrameLocks noChangeAspect="1"/>
          </p:cNvGraphicFramePr>
          <p:nvPr/>
        </p:nvGraphicFramePr>
        <p:xfrm>
          <a:off x="685800" y="3124200"/>
          <a:ext cx="4929188" cy="838200"/>
        </p:xfrm>
        <a:graphic>
          <a:graphicData uri="http://schemas.openxmlformats.org/presentationml/2006/ole">
            <p:oleObj spid="_x0000_s393217" name="Equation" r:id="rId5" imgW="1346040" imgH="228600" progId="Equation.3">
              <p:embed/>
            </p:oleObj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3581400" y="2057400"/>
            <a:ext cx="76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3218" name="Object 2"/>
          <p:cNvGraphicFramePr>
            <a:graphicFrameLocks noChangeAspect="1"/>
          </p:cNvGraphicFramePr>
          <p:nvPr/>
        </p:nvGraphicFramePr>
        <p:xfrm>
          <a:off x="1143000" y="5638800"/>
          <a:ext cx="6770688" cy="594506"/>
        </p:xfrm>
        <a:graphic>
          <a:graphicData uri="http://schemas.openxmlformats.org/presentationml/2006/ole">
            <p:oleObj spid="_x0000_s393218" name="Equation" r:id="rId6" imgW="2463480" imgH="2156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1356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 </a:t>
            </a:r>
            <a:r>
              <a:rPr lang="en-US" dirty="0">
                <a:hlinkClick r:id="rId3"/>
              </a:rPr>
              <a:t>Pressure</a:t>
            </a:r>
            <a:r>
              <a:rPr lang="en-US" dirty="0"/>
              <a:t> </a:t>
            </a:r>
            <a:r>
              <a:rPr lang="en-US" dirty="0" smtClean="0"/>
              <a:t>and Temperature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382000" cy="2209800"/>
          </a:xfrm>
        </p:spPr>
        <p:txBody>
          <a:bodyPr/>
          <a:lstStyle/>
          <a:p>
            <a:r>
              <a:rPr lang="en-US" sz="2600" dirty="0"/>
              <a:t>Gas pressure increases with temperature if the gas cannot expand.  The hotter molecules hit the container walls </a:t>
            </a:r>
            <a:r>
              <a:rPr lang="en-US" sz="2600" i="1" dirty="0"/>
              <a:t>harder</a:t>
            </a:r>
            <a:r>
              <a:rPr lang="en-US" sz="2600" dirty="0"/>
              <a:t> and </a:t>
            </a:r>
            <a:r>
              <a:rPr lang="en-US" sz="2600" i="1" dirty="0"/>
              <a:t>more often</a:t>
            </a:r>
            <a:r>
              <a:rPr lang="en-US" sz="2600" dirty="0"/>
              <a:t> than the cold ones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19200" y="4114800"/>
            <a:ext cx="2514600" cy="1735138"/>
            <a:chOff x="816" y="2592"/>
            <a:chExt cx="1584" cy="1093"/>
          </a:xfrm>
        </p:grpSpPr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1239" y="3399"/>
              <a:ext cx="68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dirty="0"/>
                <a:t>Colder</a:t>
              </a: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816" y="2592"/>
              <a:ext cx="1584" cy="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1524000" y="4343400"/>
            <a:ext cx="76200" cy="76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2133600" y="4724400"/>
            <a:ext cx="76200" cy="76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1676400" y="4953000"/>
            <a:ext cx="76200" cy="76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2438400" y="4343400"/>
            <a:ext cx="76200" cy="76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2743200" y="4953000"/>
            <a:ext cx="76200" cy="76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3124200" y="4343400"/>
            <a:ext cx="76200" cy="76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H="1">
            <a:off x="1447800" y="4419600"/>
            <a:ext cx="762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H="1" flipV="1">
            <a:off x="1981200" y="4191000"/>
            <a:ext cx="457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H="1">
            <a:off x="1714500" y="5029200"/>
            <a:ext cx="4763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V="1">
            <a:off x="2214563" y="4648199"/>
            <a:ext cx="223837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V="1">
            <a:off x="2795589" y="4648199"/>
            <a:ext cx="23812" cy="300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>
            <a:off x="3176589" y="4433888"/>
            <a:ext cx="23812" cy="290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257800" y="4132262"/>
            <a:ext cx="2514600" cy="1735138"/>
            <a:chOff x="816" y="2592"/>
            <a:chExt cx="1584" cy="1093"/>
          </a:xfrm>
        </p:grpSpPr>
        <p:sp>
          <p:nvSpPr>
            <p:cNvPr id="18454" name="Rectangle 22"/>
            <p:cNvSpPr>
              <a:spLocks noChangeArrowheads="1"/>
            </p:cNvSpPr>
            <p:nvPr/>
          </p:nvSpPr>
          <p:spPr bwMode="auto">
            <a:xfrm>
              <a:off x="1331" y="3399"/>
              <a:ext cx="63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dirty="0"/>
                <a:t>Hotter</a:t>
              </a:r>
            </a:p>
          </p:txBody>
        </p:sp>
        <p:sp>
          <p:nvSpPr>
            <p:cNvPr id="18455" name="Rectangle 23"/>
            <p:cNvSpPr>
              <a:spLocks noChangeArrowheads="1"/>
            </p:cNvSpPr>
            <p:nvPr/>
          </p:nvSpPr>
          <p:spPr bwMode="auto">
            <a:xfrm>
              <a:off x="816" y="2592"/>
              <a:ext cx="1584" cy="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56" name="Oval 24"/>
          <p:cNvSpPr>
            <a:spLocks noChangeArrowheads="1"/>
          </p:cNvSpPr>
          <p:nvPr/>
        </p:nvSpPr>
        <p:spPr bwMode="auto">
          <a:xfrm>
            <a:off x="5562600" y="4360862"/>
            <a:ext cx="76200" cy="76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8457" name="Oval 25"/>
          <p:cNvSpPr>
            <a:spLocks noChangeArrowheads="1"/>
          </p:cNvSpPr>
          <p:nvPr/>
        </p:nvSpPr>
        <p:spPr bwMode="auto">
          <a:xfrm>
            <a:off x="6172200" y="4741862"/>
            <a:ext cx="76200" cy="76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8458" name="Oval 26"/>
          <p:cNvSpPr>
            <a:spLocks noChangeArrowheads="1"/>
          </p:cNvSpPr>
          <p:nvPr/>
        </p:nvSpPr>
        <p:spPr bwMode="auto">
          <a:xfrm>
            <a:off x="5715000" y="4970462"/>
            <a:ext cx="76200" cy="76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8459" name="Oval 27"/>
          <p:cNvSpPr>
            <a:spLocks noChangeArrowheads="1"/>
          </p:cNvSpPr>
          <p:nvPr/>
        </p:nvSpPr>
        <p:spPr bwMode="auto">
          <a:xfrm>
            <a:off x="6477000" y="4360862"/>
            <a:ext cx="76200" cy="76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8460" name="Oval 28"/>
          <p:cNvSpPr>
            <a:spLocks noChangeArrowheads="1"/>
          </p:cNvSpPr>
          <p:nvPr/>
        </p:nvSpPr>
        <p:spPr bwMode="auto">
          <a:xfrm>
            <a:off x="6781800" y="4970462"/>
            <a:ext cx="76200" cy="76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8461" name="Oval 29"/>
          <p:cNvSpPr>
            <a:spLocks noChangeArrowheads="1"/>
          </p:cNvSpPr>
          <p:nvPr/>
        </p:nvSpPr>
        <p:spPr bwMode="auto">
          <a:xfrm>
            <a:off x="7162800" y="4360862"/>
            <a:ext cx="76200" cy="76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8462" name="Line 30"/>
          <p:cNvSpPr>
            <a:spLocks noChangeShapeType="1"/>
          </p:cNvSpPr>
          <p:nvPr/>
        </p:nvSpPr>
        <p:spPr bwMode="auto">
          <a:xfrm flipH="1">
            <a:off x="5334000" y="4437062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Line 31"/>
          <p:cNvSpPr>
            <a:spLocks noChangeShapeType="1"/>
          </p:cNvSpPr>
          <p:nvPr/>
        </p:nvSpPr>
        <p:spPr bwMode="auto">
          <a:xfrm flipH="1" flipV="1">
            <a:off x="5715000" y="4208462"/>
            <a:ext cx="7620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Line 32"/>
          <p:cNvSpPr>
            <a:spLocks noChangeShapeType="1"/>
          </p:cNvSpPr>
          <p:nvPr/>
        </p:nvSpPr>
        <p:spPr bwMode="auto">
          <a:xfrm>
            <a:off x="5757863" y="5046662"/>
            <a:ext cx="33338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 flipV="1">
            <a:off x="6253163" y="4284662"/>
            <a:ext cx="909638" cy="47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 flipV="1">
            <a:off x="6834188" y="4132262"/>
            <a:ext cx="100013" cy="833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>
            <a:off x="7215188" y="4451350"/>
            <a:ext cx="176213" cy="823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61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1219200"/>
          </a:xfrm>
        </p:spPr>
        <p:txBody>
          <a:bodyPr/>
          <a:lstStyle/>
          <a:p>
            <a:r>
              <a:rPr lang="en-US" dirty="0" smtClean="0"/>
              <a:t>If the temperature in a closed room increases…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6019800" cy="2133600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sz="2600" dirty="0" smtClean="0"/>
              <a:t>The pressure decreases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600" dirty="0" smtClean="0"/>
              <a:t>The pressure increases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600" dirty="0" smtClean="0"/>
              <a:t>The number of gas molecules increases</a:t>
            </a:r>
            <a:endParaRPr lang="en-US" sz="2600" dirty="0"/>
          </a:p>
        </p:txBody>
      </p:sp>
      <p:pic>
        <p:nvPicPr>
          <p:cNvPr id="130050" name="Picture 2" descr="http://www.faqs.org/photo-dict/photofiles/list/682/1092thermome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219200"/>
            <a:ext cx="2743200" cy="3660085"/>
          </a:xfrm>
          <a:prstGeom prst="rect">
            <a:avLst/>
          </a:prstGeom>
          <a:noFill/>
        </p:spPr>
      </p:pic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8768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86418157"/>
              </p:ext>
            </p:extLst>
          </p:nvPr>
        </p:nvGraphicFramePr>
        <p:xfrm>
          <a:off x="1219200" y="4648200"/>
          <a:ext cx="3233058" cy="838200"/>
        </p:xfrm>
        <a:graphic>
          <a:graphicData uri="http://schemas.openxmlformats.org/presentationml/2006/ole">
            <p:oleObj spid="_x0000_s245762" name="Equation" r:id="rId6" imgW="685502" imgH="177723" progId="Equation.3">
              <p:embed/>
            </p:oleObj>
          </a:graphicData>
        </a:graphic>
      </p:graphicFrame>
      <p:sp>
        <p:nvSpPr>
          <p:cNvPr id="7" name="Up Arrow 6"/>
          <p:cNvSpPr/>
          <p:nvPr/>
        </p:nvSpPr>
        <p:spPr>
          <a:xfrm>
            <a:off x="4038600" y="4114800"/>
            <a:ext cx="1524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1524000" y="4114800"/>
            <a:ext cx="1524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799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763000" cy="1219200"/>
          </a:xfrm>
        </p:spPr>
        <p:txBody>
          <a:bodyPr/>
          <a:lstStyle/>
          <a:p>
            <a:r>
              <a:rPr lang="en-US" dirty="0" smtClean="0">
                <a:latin typeface="Engravers MT" pitchFamily="18" charset="0"/>
              </a:rPr>
              <a:t>QQ7: </a:t>
            </a:r>
            <a:r>
              <a:rPr lang="en-US" dirty="0" smtClean="0"/>
              <a:t>If the </a:t>
            </a:r>
            <a:r>
              <a:rPr lang="en-US" dirty="0" smtClean="0"/>
              <a:t>pressure </a:t>
            </a:r>
            <a:r>
              <a:rPr lang="en-US" dirty="0" smtClean="0"/>
              <a:t>in a closed room increases…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6019800" cy="2133600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sz="2600" dirty="0" smtClean="0"/>
              <a:t>The </a:t>
            </a:r>
            <a:r>
              <a:rPr lang="en-US" sz="2600" dirty="0" smtClean="0"/>
              <a:t>temperature </a:t>
            </a:r>
            <a:r>
              <a:rPr lang="en-US" sz="2600" dirty="0" smtClean="0"/>
              <a:t>decreases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600" dirty="0" smtClean="0"/>
              <a:t>The </a:t>
            </a:r>
            <a:r>
              <a:rPr lang="en-US" sz="2600" dirty="0" smtClean="0"/>
              <a:t>number of gas molecules </a:t>
            </a:r>
            <a:r>
              <a:rPr lang="en-US" sz="2600" dirty="0" smtClean="0"/>
              <a:t>increases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600" dirty="0" smtClean="0"/>
              <a:t>The temperature</a:t>
            </a:r>
            <a:r>
              <a:rPr lang="en-US" sz="2600" dirty="0" smtClean="0"/>
              <a:t> increases</a:t>
            </a:r>
            <a:endParaRPr lang="en-US" sz="2600" dirty="0" smtClean="0"/>
          </a:p>
        </p:txBody>
      </p:sp>
      <p:pic>
        <p:nvPicPr>
          <p:cNvPr id="130050" name="Picture 2" descr="http://www.faqs.org/photo-dict/photofiles/list/682/1092thermome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219200"/>
            <a:ext cx="2743200" cy="3660085"/>
          </a:xfrm>
          <a:prstGeom prst="rect">
            <a:avLst/>
          </a:prstGeom>
          <a:noFill/>
        </p:spPr>
      </p:pic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8768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371600" y="4495800"/>
          <a:ext cx="3233058" cy="838200"/>
        </p:xfrm>
        <a:graphic>
          <a:graphicData uri="http://schemas.openxmlformats.org/presentationml/2006/ole">
            <p:oleObj spid="_x0000_s240642" name="Equation" r:id="rId6" imgW="685502" imgH="17772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200400"/>
            <a:ext cx="45720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8534400" cy="99060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The Physical Properties of Matter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1896833" y="381000"/>
            <a:ext cx="50898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atin typeface="Engravers MT" pitchFamily="18" charset="0"/>
              </a:rPr>
              <a:t>QQ8: </a:t>
            </a:r>
            <a:r>
              <a:rPr lang="en-US" sz="3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Kinetic Theory</a:t>
            </a:r>
            <a:endParaRPr lang="en-US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3716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are you able to cool soup by blowing on it?</a:t>
            </a:r>
            <a:endParaRPr lang="en-US" sz="4000" dirty="0"/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581400"/>
            <a:ext cx="28575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Finally, we have actually “seen” atoms using special microscopes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81200"/>
            <a:ext cx="4948238" cy="3808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209800" y="5943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ahoma" charset="0"/>
              </a:rPr>
              <a:t>Graphite</a:t>
            </a:r>
          </a:p>
        </p:txBody>
      </p:sp>
      <p:pic>
        <p:nvPicPr>
          <p:cNvPr id="34822" name="Picture 6" descr="atom_a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6725" y="1981200"/>
            <a:ext cx="305435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486400" y="59436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ahoma" charset="0"/>
              </a:rPr>
              <a:t>Iron on Copper (Gen shi = atom)</a:t>
            </a:r>
          </a:p>
        </p:txBody>
      </p:sp>
    </p:spTree>
    <p:extLst>
      <p:ext uri="{BB962C8B-B14F-4D97-AF65-F5344CB8AC3E}">
        <p14:creationId xmlns:p14="http://schemas.microsoft.com/office/powerpoint/2010/main" xmlns="" val="400364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686800" cy="1219200"/>
          </a:xfrm>
        </p:spPr>
        <p:txBody>
          <a:bodyPr/>
          <a:lstStyle/>
          <a:p>
            <a:r>
              <a:rPr lang="en-US" dirty="0" smtClean="0"/>
              <a:t>Why does water expand when it freezes?</a:t>
            </a:r>
            <a:endParaRPr lang="en-US" dirty="0"/>
          </a:p>
        </p:txBody>
      </p:sp>
      <p:pic>
        <p:nvPicPr>
          <p:cNvPr id="33796" name="Picture 4" descr="molecu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057400"/>
            <a:ext cx="3276600" cy="2684463"/>
          </a:xfrm>
          <a:prstGeom prst="rect">
            <a:avLst/>
          </a:prstGeom>
          <a:noFill/>
        </p:spPr>
      </p:pic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276600"/>
            <a:ext cx="27717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hlinkClick r:id="rId5"/>
          </p:cNvPr>
          <p:cNvSpPr/>
          <p:nvPr/>
        </p:nvSpPr>
        <p:spPr>
          <a:xfrm>
            <a:off x="594586" y="5296495"/>
            <a:ext cx="3954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 to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PhET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523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8534400" cy="99060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The Physical Properties of Matter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730392" y="381000"/>
            <a:ext cx="34227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atin typeface="Engravers MT" pitchFamily="18" charset="0"/>
              </a:rPr>
              <a:t>QQ9: </a:t>
            </a:r>
            <a:r>
              <a:rPr lang="en-US" sz="3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Shapes</a:t>
            </a:r>
            <a:endParaRPr lang="en-US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295400"/>
            <a:ext cx="38862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648200" y="1828800"/>
            <a:ext cx="1295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4648200"/>
            <a:ext cx="6781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Each curve is a Boltzmann distribution for a gas of the same molecular species.  Which one is hottest  A,B or C?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95600" y="13716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76600" y="24384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57600" y="28194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219200"/>
          </a:xfrm>
          <a:noFill/>
          <a:ln/>
        </p:spPr>
        <p:txBody>
          <a:bodyPr lIns="92075" tIns="46037" rIns="92075" bIns="46037"/>
          <a:lstStyle/>
          <a:p>
            <a:r>
              <a:rPr lang="en-US"/>
              <a:t>The color of an object gives information about its composition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5029200"/>
          </a:xfrm>
          <a:noFill/>
          <a:ln/>
        </p:spPr>
        <p:txBody>
          <a:bodyPr lIns="92075" tIns="46037" rIns="92075" bIns="46037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 smtClean="0"/>
              <a:t>The color of an object is determined by what wavelengths of light it reflects (or emits)</a:t>
            </a:r>
            <a:endParaRPr lang="en-US" sz="2600" dirty="0"/>
          </a:p>
          <a:p>
            <a:pPr lvl="1">
              <a:lnSpc>
                <a:spcPct val="80000"/>
              </a:lnSpc>
            </a:pPr>
            <a:r>
              <a:rPr lang="en-US" sz="2200" dirty="0"/>
              <a:t>Examples:  Tomatoes reflect red light, and absorb other colors.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Clover reflects green colors, absorbs others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600" dirty="0"/>
          </a:p>
        </p:txBody>
      </p:sp>
      <p:pic>
        <p:nvPicPr>
          <p:cNvPr id="24597" name="Picture 21" descr="http://collectingtokens.files.wordpress.com/2007/08/tomato_p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810000"/>
            <a:ext cx="3141160" cy="250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99" name="Picture 23" descr="http://www.ruralni.gov.uk/clover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810000"/>
            <a:ext cx="3352800" cy="2507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6177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PQuestion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Review: Which </a:t>
            </a:r>
            <a:r>
              <a:rPr lang="en-US" dirty="0"/>
              <a:t>type of electromagnetic radiation has the highest energy per photon?</a:t>
            </a:r>
          </a:p>
        </p:txBody>
      </p:sp>
      <p:sp>
        <p:nvSpPr>
          <p:cNvPr id="46083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5029200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alphaLcParenR"/>
            </a:pPr>
            <a:r>
              <a:rPr lang="en-US"/>
              <a:t>Radio Waves</a:t>
            </a:r>
          </a:p>
          <a:p>
            <a:pPr marL="571500" indent="-571500">
              <a:buFont typeface="Wingdings" pitchFamily="2" charset="2"/>
              <a:buAutoNum type="alphaLcParenR"/>
            </a:pPr>
            <a:r>
              <a:rPr lang="en-US"/>
              <a:t>Infrared</a:t>
            </a:r>
          </a:p>
          <a:p>
            <a:pPr marL="571500" indent="-571500">
              <a:buFont typeface="Wingdings" pitchFamily="2" charset="2"/>
              <a:buAutoNum type="alphaLcParenR"/>
            </a:pPr>
            <a:r>
              <a:rPr lang="en-US"/>
              <a:t>Ultraviolet</a:t>
            </a:r>
          </a:p>
          <a:p>
            <a:pPr marL="571500" indent="-571500">
              <a:buFont typeface="Wingdings" pitchFamily="2" charset="2"/>
              <a:buAutoNum type="alphaLcParenR"/>
            </a:pPr>
            <a:r>
              <a:rPr lang="en-US"/>
              <a:t>Green light</a:t>
            </a:r>
          </a:p>
          <a:p>
            <a:pPr marL="571500" indent="-571500">
              <a:buFont typeface="Wingdings" pitchFamily="2" charset="2"/>
              <a:buAutoNum type="alphaLcParenR"/>
            </a:pPr>
            <a:r>
              <a:rPr lang="en-US"/>
              <a:t>Red light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447800"/>
            <a:ext cx="30765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29037" y="2933700"/>
            <a:ext cx="47625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39953" y="6268628"/>
            <a:ext cx="4540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Visible wavelength range 400nm to 700nm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458200" cy="1219200"/>
          </a:xfrm>
        </p:spPr>
        <p:txBody>
          <a:bodyPr/>
          <a:lstStyle/>
          <a:p>
            <a:r>
              <a:rPr lang="en-US" dirty="0" smtClean="0">
                <a:latin typeface="Engravers MT" pitchFamily="18" charset="0"/>
              </a:rPr>
              <a:t>QQ10: </a:t>
            </a:r>
            <a:r>
              <a:rPr lang="en-US" dirty="0" smtClean="0"/>
              <a:t>Why does water expand when it freezes?</a:t>
            </a:r>
            <a:endParaRPr lang="en-US" dirty="0"/>
          </a:p>
        </p:txBody>
      </p:sp>
      <p:pic>
        <p:nvPicPr>
          <p:cNvPr id="33796" name="Picture 4" descr="molecu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057400"/>
            <a:ext cx="3276600" cy="2684463"/>
          </a:xfrm>
          <a:prstGeom prst="rect">
            <a:avLst/>
          </a:prstGeom>
          <a:noFill/>
        </p:spPr>
      </p:pic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038600"/>
            <a:ext cx="27717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5" name="Picture 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3352800"/>
            <a:ext cx="32004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Thompson Model of the Atom (Plum Pudding)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705100" y="1447800"/>
            <a:ext cx="3505200" cy="167640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488" tIns="44450" rIns="90488" bIns="44450">
            <a:noAutofit/>
          </a:bodyPr>
          <a:lstStyle/>
          <a:p>
            <a:pPr marL="0" indent="0" algn="ctr">
              <a:buNone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Atom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381000" y="4191000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B050"/>
                </a:solidFill>
                <a:latin typeface="+mn-lt"/>
              </a:rPr>
              <a:t>Positive “pudding”</a:t>
            </a:r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2209800" y="4648200"/>
            <a:ext cx="990600" cy="4572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6019800" y="4267200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Negative particles</a:t>
            </a:r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H="1">
            <a:off x="5181600" y="4724400"/>
            <a:ext cx="1371600" cy="13716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flipH="1">
            <a:off x="4800600" y="4724400"/>
            <a:ext cx="1752600" cy="6096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Death of Plum Pudding model</a:t>
            </a:r>
          </a:p>
        </p:txBody>
      </p:sp>
      <p:pic>
        <p:nvPicPr>
          <p:cNvPr id="15364" name="Picture 4" descr="Geiger and Rutherford Shadow"/>
          <p:cNvPicPr>
            <a:picLocks noChangeAspect="1" noChangeArrowheads="1"/>
          </p:cNvPicPr>
          <p:nvPr/>
        </p:nvPicPr>
        <p:blipFill>
          <a:blip r:embed="rId4" cstate="print"/>
          <a:srcRect r="3313" b="3837"/>
          <a:stretch>
            <a:fillRect/>
          </a:stretch>
        </p:blipFill>
        <p:spPr bwMode="auto">
          <a:xfrm>
            <a:off x="2209800" y="1600200"/>
            <a:ext cx="2209800" cy="1417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print"/>
          <a:srcRect r="1981" b="3803"/>
          <a:stretch>
            <a:fillRect/>
          </a:stretch>
        </p:blipFill>
        <p:spPr bwMode="auto">
          <a:xfrm>
            <a:off x="4648200" y="1501515"/>
            <a:ext cx="2420074" cy="1546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209800" y="2971800"/>
            <a:ext cx="24284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CC"/>
                </a:solidFill>
              </a:rPr>
              <a:t>Rutherford, Geiger, and Marsden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447800" y="5119687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Expectation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4648200" y="3748087"/>
            <a:ext cx="3200400" cy="1738313"/>
            <a:chOff x="4648200" y="1981200"/>
            <a:chExt cx="3200400" cy="1738313"/>
          </a:xfrm>
        </p:grpSpPr>
        <p:sp>
          <p:nvSpPr>
            <p:cNvPr id="9" name="Line 36"/>
            <p:cNvSpPr>
              <a:spLocks noChangeShapeType="1"/>
            </p:cNvSpPr>
            <p:nvPr/>
          </p:nvSpPr>
          <p:spPr bwMode="auto">
            <a:xfrm flipH="1" flipV="1">
              <a:off x="4648200" y="2133600"/>
              <a:ext cx="1143000" cy="381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10" name="Picture 4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91200" y="1981200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399" dir="16200000" algn="ctr" rotWithShape="0">
                <a:srgbClr val="FFFFFF">
                  <a:alpha val="75000"/>
                </a:srgbClr>
              </a:outerShdw>
            </a:effectLst>
          </p:spPr>
        </p:pic>
        <p:sp>
          <p:nvSpPr>
            <p:cNvPr id="11" name="Line 44"/>
            <p:cNvSpPr>
              <a:spLocks noChangeShapeType="1"/>
            </p:cNvSpPr>
            <p:nvPr/>
          </p:nvSpPr>
          <p:spPr bwMode="auto">
            <a:xfrm>
              <a:off x="5334000" y="2362200"/>
              <a:ext cx="20574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45"/>
            <p:cNvSpPr>
              <a:spLocks noChangeShapeType="1"/>
            </p:cNvSpPr>
            <p:nvPr/>
          </p:nvSpPr>
          <p:spPr bwMode="auto">
            <a:xfrm>
              <a:off x="5334000" y="2514600"/>
              <a:ext cx="4572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46"/>
            <p:cNvSpPr>
              <a:spLocks noChangeShapeType="1"/>
            </p:cNvSpPr>
            <p:nvPr/>
          </p:nvSpPr>
          <p:spPr bwMode="auto">
            <a:xfrm>
              <a:off x="5334000" y="2667000"/>
              <a:ext cx="20574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47"/>
            <p:cNvSpPr>
              <a:spLocks noChangeShapeType="1"/>
            </p:cNvSpPr>
            <p:nvPr/>
          </p:nvSpPr>
          <p:spPr bwMode="auto">
            <a:xfrm>
              <a:off x="5334000" y="2819400"/>
              <a:ext cx="20574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34"/>
            <p:cNvSpPr txBox="1">
              <a:spLocks noChangeArrowheads="1"/>
            </p:cNvSpPr>
            <p:nvPr/>
          </p:nvSpPr>
          <p:spPr bwMode="auto">
            <a:xfrm>
              <a:off x="5943600" y="3352800"/>
              <a:ext cx="1905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/>
                <a:t>Result</a:t>
              </a:r>
            </a:p>
          </p:txBody>
        </p:sp>
      </p:grpSp>
      <p:pic>
        <p:nvPicPr>
          <p:cNvPr id="16" name="Picture 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3824287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  <p:sp>
        <p:nvSpPr>
          <p:cNvPr id="17" name="Line 39"/>
          <p:cNvSpPr>
            <a:spLocks noChangeShapeType="1"/>
          </p:cNvSpPr>
          <p:nvPr/>
        </p:nvSpPr>
        <p:spPr bwMode="auto">
          <a:xfrm>
            <a:off x="990600" y="4205287"/>
            <a:ext cx="2057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40"/>
          <p:cNvSpPr>
            <a:spLocks noChangeShapeType="1"/>
          </p:cNvSpPr>
          <p:nvPr/>
        </p:nvSpPr>
        <p:spPr bwMode="auto">
          <a:xfrm>
            <a:off x="990600" y="4357687"/>
            <a:ext cx="2057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41"/>
          <p:cNvSpPr>
            <a:spLocks noChangeShapeType="1"/>
          </p:cNvSpPr>
          <p:nvPr/>
        </p:nvSpPr>
        <p:spPr bwMode="auto">
          <a:xfrm>
            <a:off x="990600" y="4510087"/>
            <a:ext cx="2057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42"/>
          <p:cNvSpPr>
            <a:spLocks noChangeShapeType="1"/>
          </p:cNvSpPr>
          <p:nvPr/>
        </p:nvSpPr>
        <p:spPr bwMode="auto">
          <a:xfrm>
            <a:off x="990600" y="4662487"/>
            <a:ext cx="2057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/>
          <a:lstStyle/>
          <a:p>
            <a:r>
              <a:rPr lang="en-US" sz="3200"/>
              <a:t>Another New Model: </a:t>
            </a:r>
            <a:br>
              <a:rPr lang="en-US" sz="3200"/>
            </a:br>
            <a:r>
              <a:rPr lang="en-US" sz="3200"/>
              <a:t>The Solar System Model</a:t>
            </a:r>
          </a:p>
        </p:txBody>
      </p:sp>
      <p:pic>
        <p:nvPicPr>
          <p:cNvPr id="18452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2479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  <p:pic>
        <p:nvPicPr>
          <p:cNvPr id="18453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7300" y="25908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  <p:sp>
        <p:nvSpPr>
          <p:cNvPr id="18450" name="Line 18"/>
          <p:cNvSpPr>
            <a:spLocks noChangeShapeType="1"/>
          </p:cNvSpPr>
          <p:nvPr/>
        </p:nvSpPr>
        <p:spPr bwMode="auto">
          <a:xfrm>
            <a:off x="1485900" y="2667000"/>
            <a:ext cx="1600200" cy="1828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H="1">
            <a:off x="1562100" y="2667000"/>
            <a:ext cx="1371600" cy="1905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001000" cy="1162050"/>
          </a:xfrm>
          <a:noFill/>
          <a:ln/>
        </p:spPr>
        <p:txBody>
          <a:bodyPr lIns="92075" tIns="46037" rIns="92075" bIns="46037"/>
          <a:lstStyle/>
          <a:p>
            <a:r>
              <a:rPr lang="en-US" sz="3200"/>
              <a:t>Problems at the start!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0"/>
            <a:ext cx="8686800" cy="1600200"/>
          </a:xfrm>
          <a:noFill/>
          <a:ln/>
        </p:spPr>
        <p:txBody>
          <a:bodyPr lIns="92075" tIns="46037" rIns="92075" bIns="46037"/>
          <a:lstStyle/>
          <a:p>
            <a:r>
              <a:rPr lang="en-US" sz="2600" i="1" dirty="0"/>
              <a:t>Accelerating</a:t>
            </a:r>
            <a:r>
              <a:rPr lang="en-US" sz="2600" dirty="0"/>
              <a:t> </a:t>
            </a:r>
            <a:r>
              <a:rPr lang="en-US" sz="2600" dirty="0" smtClean="0"/>
              <a:t>electrons should </a:t>
            </a:r>
            <a:r>
              <a:rPr lang="en-US" sz="2600" i="1" dirty="0" smtClean="0"/>
              <a:t>radiate</a:t>
            </a:r>
            <a:r>
              <a:rPr lang="en-US" sz="2600" dirty="0"/>
              <a:t>, loose energy, and spiral into the </a:t>
            </a:r>
            <a:r>
              <a:rPr lang="en-US" sz="2600" dirty="0" smtClean="0"/>
              <a:t>nucleus.</a:t>
            </a:r>
            <a:endParaRPr lang="en-US" sz="2600" dirty="0"/>
          </a:p>
          <a:p>
            <a:r>
              <a:rPr lang="en-US" sz="2600" dirty="0" smtClean="0"/>
              <a:t>The </a:t>
            </a:r>
            <a:r>
              <a:rPr lang="en-US" sz="2600" dirty="0"/>
              <a:t>model </a:t>
            </a:r>
            <a:r>
              <a:rPr lang="en-US" sz="2600" dirty="0" smtClean="0"/>
              <a:t>soon </a:t>
            </a:r>
            <a:r>
              <a:rPr lang="en-US" sz="2600" dirty="0"/>
              <a:t>died.</a:t>
            </a:r>
          </a:p>
        </p:txBody>
      </p:sp>
      <p:pic>
        <p:nvPicPr>
          <p:cNvPr id="19473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3716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219200"/>
          </a:xfrm>
          <a:noFill/>
          <a:ln/>
        </p:spPr>
        <p:txBody>
          <a:bodyPr lIns="92075" tIns="46037" rIns="92075" bIns="46037"/>
          <a:lstStyle/>
          <a:p>
            <a:r>
              <a:rPr lang="en-US" dirty="0"/>
              <a:t>More clues from light spectra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5029200"/>
          </a:xfrm>
          <a:noFill/>
          <a:ln/>
        </p:spPr>
        <p:txBody>
          <a:bodyPr lIns="92075" tIns="46037" rIns="92075" bIns="46037"/>
          <a:lstStyle/>
          <a:p>
            <a:pPr>
              <a:lnSpc>
                <a:spcPct val="90000"/>
              </a:lnSpc>
            </a:pPr>
            <a:endParaRPr lang="en-US" sz="2100" b="1"/>
          </a:p>
          <a:p>
            <a:pPr>
              <a:lnSpc>
                <a:spcPct val="90000"/>
              </a:lnSpc>
            </a:pPr>
            <a:endParaRPr lang="en-US" sz="2100" b="1"/>
          </a:p>
          <a:p>
            <a:pPr>
              <a:lnSpc>
                <a:spcPct val="90000"/>
              </a:lnSpc>
            </a:pPr>
            <a:endParaRPr lang="en-US" sz="2100" b="1"/>
          </a:p>
          <a:p>
            <a:pPr>
              <a:lnSpc>
                <a:spcPct val="90000"/>
              </a:lnSpc>
            </a:pPr>
            <a:endParaRPr lang="en-US" sz="2100" b="1"/>
          </a:p>
          <a:p>
            <a:pPr>
              <a:lnSpc>
                <a:spcPct val="90000"/>
              </a:lnSpc>
            </a:pPr>
            <a:endParaRPr lang="en-US" sz="2100" b="1"/>
          </a:p>
          <a:p>
            <a:pPr>
              <a:lnSpc>
                <a:spcPct val="90000"/>
              </a:lnSpc>
            </a:pPr>
            <a:endParaRPr lang="en-US" sz="2100" b="1"/>
          </a:p>
          <a:p>
            <a:pPr>
              <a:lnSpc>
                <a:spcPct val="90000"/>
              </a:lnSpc>
            </a:pPr>
            <a:r>
              <a:rPr lang="en-US" sz="2100" b="1"/>
              <a:t>continuous spectrum</a:t>
            </a:r>
            <a:r>
              <a:rPr lang="en-US" sz="2100"/>
              <a:t> -- all colors</a:t>
            </a:r>
          </a:p>
          <a:p>
            <a:pPr>
              <a:lnSpc>
                <a:spcPct val="90000"/>
              </a:lnSpc>
            </a:pPr>
            <a:endParaRPr lang="en-US" sz="2100"/>
          </a:p>
          <a:p>
            <a:pPr>
              <a:lnSpc>
                <a:spcPct val="90000"/>
              </a:lnSpc>
            </a:pPr>
            <a:endParaRPr lang="en-US" sz="2100" b="1"/>
          </a:p>
          <a:p>
            <a:pPr>
              <a:lnSpc>
                <a:spcPct val="90000"/>
              </a:lnSpc>
            </a:pPr>
            <a:r>
              <a:rPr lang="en-US" sz="2100" b="1"/>
              <a:t>discrete spectrum</a:t>
            </a:r>
            <a:r>
              <a:rPr lang="en-US" sz="2100"/>
              <a:t> -- only a few specific colors</a:t>
            </a:r>
          </a:p>
          <a:p>
            <a:pPr>
              <a:lnSpc>
                <a:spcPct val="90000"/>
              </a:lnSpc>
            </a:pPr>
            <a:endParaRPr lang="en-US" sz="2100"/>
          </a:p>
          <a:p>
            <a:pPr>
              <a:lnSpc>
                <a:spcPct val="90000"/>
              </a:lnSpc>
            </a:pPr>
            <a:endParaRPr lang="en-US" sz="2100"/>
          </a:p>
          <a:p>
            <a:pPr>
              <a:lnSpc>
                <a:spcPct val="90000"/>
              </a:lnSpc>
            </a:pPr>
            <a:r>
              <a:rPr lang="en-US" sz="2100"/>
              <a:t>Discrete absorption spectrum – All colors but a few lines</a:t>
            </a:r>
          </a:p>
        </p:txBody>
      </p:sp>
      <p:pic>
        <p:nvPicPr>
          <p:cNvPr id="57348" name="Picture 4" descr="spe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810000"/>
            <a:ext cx="6553200" cy="327025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95400" y="5029200"/>
            <a:ext cx="6553200" cy="327025"/>
            <a:chOff x="0" y="2928"/>
            <a:chExt cx="5760" cy="288"/>
          </a:xfrm>
        </p:grpSpPr>
        <p:sp>
          <p:nvSpPr>
            <p:cNvPr id="57350" name="Rectangle 6"/>
            <p:cNvSpPr>
              <a:spLocks noChangeArrowheads="1"/>
            </p:cNvSpPr>
            <p:nvPr/>
          </p:nvSpPr>
          <p:spPr bwMode="ltGray">
            <a:xfrm>
              <a:off x="0" y="2928"/>
              <a:ext cx="5760" cy="288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1" name="Line 7"/>
            <p:cNvSpPr>
              <a:spLocks noChangeShapeType="1"/>
            </p:cNvSpPr>
            <p:nvPr/>
          </p:nvSpPr>
          <p:spPr bwMode="ltGray">
            <a:xfrm>
              <a:off x="240" y="2928"/>
              <a:ext cx="0" cy="288"/>
            </a:xfrm>
            <a:prstGeom prst="line">
              <a:avLst/>
            </a:prstGeom>
            <a:noFill/>
            <a:ln w="9525">
              <a:solidFill>
                <a:srgbClr val="9900CC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352" name="Line 8"/>
            <p:cNvSpPr>
              <a:spLocks noChangeShapeType="1"/>
            </p:cNvSpPr>
            <p:nvPr/>
          </p:nvSpPr>
          <p:spPr bwMode="ltGray">
            <a:xfrm>
              <a:off x="288" y="2928"/>
              <a:ext cx="0" cy="288"/>
            </a:xfrm>
            <a:prstGeom prst="line">
              <a:avLst/>
            </a:prstGeom>
            <a:noFill/>
            <a:ln w="9525">
              <a:solidFill>
                <a:srgbClr val="9900CC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353" name="Line 9"/>
            <p:cNvSpPr>
              <a:spLocks noChangeShapeType="1"/>
            </p:cNvSpPr>
            <p:nvPr/>
          </p:nvSpPr>
          <p:spPr bwMode="ltGray">
            <a:xfrm>
              <a:off x="864" y="2928"/>
              <a:ext cx="0" cy="288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354" name="Line 10"/>
            <p:cNvSpPr>
              <a:spLocks noChangeShapeType="1"/>
            </p:cNvSpPr>
            <p:nvPr/>
          </p:nvSpPr>
          <p:spPr bwMode="ltGray">
            <a:xfrm>
              <a:off x="1824" y="2928"/>
              <a:ext cx="0" cy="288"/>
            </a:xfrm>
            <a:prstGeom prst="line">
              <a:avLst/>
            </a:prstGeom>
            <a:noFill/>
            <a:ln w="9525">
              <a:solidFill>
                <a:srgbClr val="0066CC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355" name="Line 11"/>
            <p:cNvSpPr>
              <a:spLocks noChangeShapeType="1"/>
            </p:cNvSpPr>
            <p:nvPr/>
          </p:nvSpPr>
          <p:spPr bwMode="ltGray">
            <a:xfrm>
              <a:off x="2352" y="2928"/>
              <a:ext cx="0" cy="288"/>
            </a:xfrm>
            <a:prstGeom prst="line">
              <a:avLst/>
            </a:prstGeom>
            <a:noFill/>
            <a:ln w="9525">
              <a:solidFill>
                <a:srgbClr val="009999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356" name="Line 12"/>
            <p:cNvSpPr>
              <a:spLocks noChangeShapeType="1"/>
            </p:cNvSpPr>
            <p:nvPr/>
          </p:nvSpPr>
          <p:spPr bwMode="ltGray">
            <a:xfrm>
              <a:off x="2496" y="2928"/>
              <a:ext cx="0" cy="288"/>
            </a:xfrm>
            <a:prstGeom prst="line">
              <a:avLst/>
            </a:prstGeom>
            <a:noFill/>
            <a:ln w="9525">
              <a:solidFill>
                <a:srgbClr val="00CC99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357" name="Line 13"/>
            <p:cNvSpPr>
              <a:spLocks noChangeShapeType="1"/>
            </p:cNvSpPr>
            <p:nvPr/>
          </p:nvSpPr>
          <p:spPr bwMode="ltGray">
            <a:xfrm>
              <a:off x="3552" y="2928"/>
              <a:ext cx="0" cy="28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358" name="Line 14"/>
            <p:cNvSpPr>
              <a:spLocks noChangeShapeType="1"/>
            </p:cNvSpPr>
            <p:nvPr/>
          </p:nvSpPr>
          <p:spPr bwMode="ltGray">
            <a:xfrm>
              <a:off x="4704" y="2928"/>
              <a:ext cx="0" cy="288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359" name="Line 15"/>
            <p:cNvSpPr>
              <a:spLocks noChangeShapeType="1"/>
            </p:cNvSpPr>
            <p:nvPr/>
          </p:nvSpPr>
          <p:spPr bwMode="ltGray">
            <a:xfrm>
              <a:off x="5232" y="2928"/>
              <a:ext cx="0" cy="28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57360" name="Picture 16" descr="solar_spec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6248400"/>
            <a:ext cx="6553200" cy="327025"/>
          </a:xfrm>
          <a:prstGeom prst="rect">
            <a:avLst/>
          </a:prstGeom>
          <a:noFill/>
        </p:spPr>
      </p:pic>
      <p:pic>
        <p:nvPicPr>
          <p:cNvPr id="57363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1371600"/>
            <a:ext cx="31242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52400" y="1981200"/>
            <a:ext cx="4540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Visible wavelength range 400nm to 700nm</a:t>
            </a:r>
            <a:endParaRPr lang="en-US" i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209800"/>
            <a:ext cx="5095599" cy="410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Bohr </a:t>
            </a:r>
            <a:r>
              <a:rPr lang="en-US" dirty="0" smtClean="0"/>
              <a:t>Model: The Rutherford model plus a patch </a:t>
            </a:r>
            <a:endParaRPr lang="en-US" dirty="0"/>
          </a:p>
        </p:txBody>
      </p:sp>
      <p:pic>
        <p:nvPicPr>
          <p:cNvPr id="20488" name="Picture 8" descr="Boh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676400"/>
            <a:ext cx="1519238" cy="216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001000" cy="1162050"/>
          </a:xfrm>
          <a:noFill/>
          <a:ln/>
        </p:spPr>
        <p:txBody>
          <a:bodyPr lIns="92075" tIns="46037" rIns="92075" bIns="46037"/>
          <a:lstStyle/>
          <a:p>
            <a:r>
              <a:rPr lang="en-US" sz="3200" dirty="0" smtClean="0">
                <a:latin typeface="Engravers MT" pitchFamily="18" charset="0"/>
              </a:rPr>
              <a:t>QQ11: </a:t>
            </a:r>
            <a:r>
              <a:rPr lang="en-US" sz="3200" dirty="0" smtClean="0"/>
              <a:t>What is a problem with the Solar System model?</a:t>
            </a:r>
            <a:endParaRPr lang="en-US" sz="3200" dirty="0"/>
          </a:p>
        </p:txBody>
      </p:sp>
      <p:pic>
        <p:nvPicPr>
          <p:cNvPr id="19473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3622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9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01496938"/>
              </p:ext>
            </p:extLst>
          </p:nvPr>
        </p:nvGraphicFramePr>
        <p:xfrm>
          <a:off x="990600" y="3883911"/>
          <a:ext cx="1724803" cy="2284583"/>
        </p:xfrm>
        <a:graphic>
          <a:graphicData uri="http://schemas.openxmlformats.org/presentationml/2006/ole">
            <p:oleObj spid="_x0000_s246786" name="PHOTO-PAINT" r:id="rId6" imgW="2501587" imgH="3314286" progId="">
              <p:embed/>
            </p:oleObj>
          </a:graphicData>
        </a:graphic>
      </p:graphicFrame>
      <p:graphicFrame>
        <p:nvGraphicFramePr>
          <p:cNvPr id="2459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08237682"/>
              </p:ext>
            </p:extLst>
          </p:nvPr>
        </p:nvGraphicFramePr>
        <p:xfrm>
          <a:off x="762000" y="1516957"/>
          <a:ext cx="1947863" cy="2182288"/>
        </p:xfrm>
        <a:graphic>
          <a:graphicData uri="http://schemas.openxmlformats.org/presentationml/2006/ole">
            <p:oleObj spid="_x0000_s246787" name="PHOTO-PAINT" r:id="rId7" imgW="2958730" imgH="3314286" progId="">
              <p:embed/>
            </p:oleObj>
          </a:graphicData>
        </a:graphic>
      </p:graphicFrame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vs. </a:t>
            </a:r>
            <a:r>
              <a:rPr lang="en-US" dirty="0" smtClean="0"/>
              <a:t>Emission spectra</a:t>
            </a:r>
            <a:endParaRPr lang="en-US" dirty="0"/>
          </a:p>
        </p:txBody>
      </p:sp>
      <p:pic>
        <p:nvPicPr>
          <p:cNvPr id="24579" name="F05_21.MOV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3"/>
          </p:nvPr>
        </p:nvPicPr>
        <p:blipFill>
          <a:blip r:embed="rId8"/>
          <a:srcRect/>
          <a:stretch>
            <a:fillRect/>
          </a:stretch>
        </p:blipFill>
        <p:spPr>
          <a:xfrm>
            <a:off x="2433638" y="3886200"/>
            <a:ext cx="0" cy="0"/>
          </a:xfrm>
          <a:ln/>
        </p:spPr>
      </p:pic>
      <p:pic>
        <p:nvPicPr>
          <p:cNvPr id="24581" name="Picture 5" descr="solar_spec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92238" y="2133600"/>
            <a:ext cx="4637362" cy="13809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592238" y="4033836"/>
            <a:ext cx="4637362" cy="1300163"/>
            <a:chOff x="144" y="2112"/>
            <a:chExt cx="5472" cy="2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583" name="Rectangle 7"/>
            <p:cNvSpPr>
              <a:spLocks noChangeArrowheads="1"/>
            </p:cNvSpPr>
            <p:nvPr/>
          </p:nvSpPr>
          <p:spPr bwMode="ltGray">
            <a:xfrm>
              <a:off x="144" y="2112"/>
              <a:ext cx="5472" cy="288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4" name="Line 8"/>
            <p:cNvSpPr>
              <a:spLocks noChangeShapeType="1"/>
            </p:cNvSpPr>
            <p:nvPr/>
          </p:nvSpPr>
          <p:spPr bwMode="ltGray">
            <a:xfrm>
              <a:off x="364" y="2112"/>
              <a:ext cx="0" cy="288"/>
            </a:xfrm>
            <a:prstGeom prst="line">
              <a:avLst/>
            </a:prstGeom>
            <a:noFill/>
            <a:ln w="9525">
              <a:solidFill>
                <a:srgbClr val="9900CC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5" name="Line 9"/>
            <p:cNvSpPr>
              <a:spLocks noChangeShapeType="1"/>
            </p:cNvSpPr>
            <p:nvPr/>
          </p:nvSpPr>
          <p:spPr bwMode="ltGray">
            <a:xfrm>
              <a:off x="408" y="2112"/>
              <a:ext cx="0" cy="288"/>
            </a:xfrm>
            <a:prstGeom prst="line">
              <a:avLst/>
            </a:prstGeom>
            <a:noFill/>
            <a:ln w="9525">
              <a:solidFill>
                <a:srgbClr val="9900CC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6" name="Line 10"/>
            <p:cNvSpPr>
              <a:spLocks noChangeShapeType="1"/>
            </p:cNvSpPr>
            <p:nvPr/>
          </p:nvSpPr>
          <p:spPr bwMode="ltGray">
            <a:xfrm>
              <a:off x="936" y="2112"/>
              <a:ext cx="0" cy="288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7" name="Line 11"/>
            <p:cNvSpPr>
              <a:spLocks noChangeShapeType="1"/>
            </p:cNvSpPr>
            <p:nvPr/>
          </p:nvSpPr>
          <p:spPr bwMode="ltGray">
            <a:xfrm>
              <a:off x="1816" y="2112"/>
              <a:ext cx="0" cy="288"/>
            </a:xfrm>
            <a:prstGeom prst="line">
              <a:avLst/>
            </a:prstGeom>
            <a:noFill/>
            <a:ln w="9525">
              <a:solidFill>
                <a:srgbClr val="0066CC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8" name="Line 12"/>
            <p:cNvSpPr>
              <a:spLocks noChangeShapeType="1"/>
            </p:cNvSpPr>
            <p:nvPr/>
          </p:nvSpPr>
          <p:spPr bwMode="ltGray">
            <a:xfrm>
              <a:off x="2300" y="2112"/>
              <a:ext cx="0" cy="288"/>
            </a:xfrm>
            <a:prstGeom prst="line">
              <a:avLst/>
            </a:prstGeom>
            <a:noFill/>
            <a:ln w="9525">
              <a:solidFill>
                <a:srgbClr val="009999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9" name="Line 13"/>
            <p:cNvSpPr>
              <a:spLocks noChangeShapeType="1"/>
            </p:cNvSpPr>
            <p:nvPr/>
          </p:nvSpPr>
          <p:spPr bwMode="ltGray">
            <a:xfrm>
              <a:off x="2432" y="2112"/>
              <a:ext cx="0" cy="288"/>
            </a:xfrm>
            <a:prstGeom prst="line">
              <a:avLst/>
            </a:prstGeom>
            <a:noFill/>
            <a:ln w="9525">
              <a:solidFill>
                <a:srgbClr val="00CC99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0" name="Line 14"/>
            <p:cNvSpPr>
              <a:spLocks noChangeShapeType="1"/>
            </p:cNvSpPr>
            <p:nvPr/>
          </p:nvSpPr>
          <p:spPr bwMode="ltGray">
            <a:xfrm>
              <a:off x="3400" y="2112"/>
              <a:ext cx="0" cy="28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1" name="Line 15"/>
            <p:cNvSpPr>
              <a:spLocks noChangeShapeType="1"/>
            </p:cNvSpPr>
            <p:nvPr/>
          </p:nvSpPr>
          <p:spPr bwMode="ltGray">
            <a:xfrm>
              <a:off x="4456" y="2112"/>
              <a:ext cx="0" cy="288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2" name="Line 16"/>
            <p:cNvSpPr>
              <a:spLocks noChangeShapeType="1"/>
            </p:cNvSpPr>
            <p:nvPr/>
          </p:nvSpPr>
          <p:spPr bwMode="ltGray">
            <a:xfrm>
              <a:off x="4940" y="2112"/>
              <a:ext cx="0" cy="28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5294558" y="3514579"/>
            <a:ext cx="21140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/>
              <a:t>Absorption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5379397" y="5486400"/>
            <a:ext cx="21140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/>
              <a:t>Emission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09520" y="1489023"/>
            <a:ext cx="6002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Visible wavelength range 400nm to 700nm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57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219200"/>
          </a:xfrm>
          <a:noFill/>
          <a:ln/>
        </p:spPr>
        <p:txBody>
          <a:bodyPr lIns="92075" tIns="46037" rIns="92075" bIns="46037"/>
          <a:lstStyle/>
          <a:p>
            <a:r>
              <a:rPr lang="en-US" dirty="0"/>
              <a:t>The s</a:t>
            </a:r>
            <a:r>
              <a:rPr lang="en-US" dirty="0" smtClean="0"/>
              <a:t>pectrum of light source is a measure of which wavelengths are present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3962400"/>
          </a:xfrm>
          <a:noFill/>
          <a:ln/>
        </p:spPr>
        <p:txBody>
          <a:bodyPr lIns="92075" tIns="46037" rIns="92075" bIns="46037"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600" dirty="0"/>
          </a:p>
          <a:p>
            <a:pPr>
              <a:lnSpc>
                <a:spcPct val="80000"/>
              </a:lnSpc>
            </a:pPr>
            <a:r>
              <a:rPr lang="en-US" sz="2600" b="1" dirty="0"/>
              <a:t>continuous spectrum</a:t>
            </a:r>
            <a:endParaRPr lang="en-US" sz="2600" dirty="0"/>
          </a:p>
          <a:p>
            <a:pPr>
              <a:lnSpc>
                <a:spcPct val="80000"/>
              </a:lnSpc>
            </a:pPr>
            <a:endParaRPr lang="en-US" sz="2600" dirty="0"/>
          </a:p>
          <a:p>
            <a:pPr>
              <a:lnSpc>
                <a:spcPct val="80000"/>
              </a:lnSpc>
            </a:pPr>
            <a:endParaRPr lang="en-US" sz="2600" b="1" dirty="0"/>
          </a:p>
          <a:p>
            <a:pPr>
              <a:lnSpc>
                <a:spcPct val="80000"/>
              </a:lnSpc>
            </a:pPr>
            <a:r>
              <a:rPr lang="en-US" sz="2600" b="1" dirty="0"/>
              <a:t>discrete spectrum</a:t>
            </a:r>
            <a:r>
              <a:rPr lang="en-US" sz="2600" dirty="0"/>
              <a:t> -- only a few specific colors</a:t>
            </a:r>
          </a:p>
          <a:p>
            <a:pPr>
              <a:lnSpc>
                <a:spcPct val="80000"/>
              </a:lnSpc>
            </a:pPr>
            <a:endParaRPr lang="en-US" sz="2600" dirty="0"/>
          </a:p>
          <a:p>
            <a:pPr>
              <a:lnSpc>
                <a:spcPct val="80000"/>
              </a:lnSpc>
            </a:pPr>
            <a:endParaRPr lang="en-US" sz="2600" dirty="0"/>
          </a:p>
          <a:p>
            <a:pPr>
              <a:lnSpc>
                <a:spcPct val="80000"/>
              </a:lnSpc>
            </a:pPr>
            <a:r>
              <a:rPr lang="en-US" sz="2600" dirty="0"/>
              <a:t>Discrete absorption spectrum – All colors but a few lines</a:t>
            </a:r>
          </a:p>
        </p:txBody>
      </p:sp>
      <p:pic>
        <p:nvPicPr>
          <p:cNvPr id="24581" name="Picture 5" descr="spe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667000"/>
            <a:ext cx="6553200" cy="327025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95400" y="3886200"/>
            <a:ext cx="6553200" cy="327025"/>
            <a:chOff x="0" y="2928"/>
            <a:chExt cx="5760" cy="288"/>
          </a:xfrm>
        </p:grpSpPr>
        <p:sp>
          <p:nvSpPr>
            <p:cNvPr id="24584" name="Rectangle 8"/>
            <p:cNvSpPr>
              <a:spLocks noChangeArrowheads="1"/>
            </p:cNvSpPr>
            <p:nvPr/>
          </p:nvSpPr>
          <p:spPr bwMode="ltGray">
            <a:xfrm>
              <a:off x="0" y="2928"/>
              <a:ext cx="5760" cy="288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Line 9"/>
            <p:cNvSpPr>
              <a:spLocks noChangeShapeType="1"/>
            </p:cNvSpPr>
            <p:nvPr/>
          </p:nvSpPr>
          <p:spPr bwMode="ltGray">
            <a:xfrm>
              <a:off x="240" y="2928"/>
              <a:ext cx="0" cy="288"/>
            </a:xfrm>
            <a:prstGeom prst="line">
              <a:avLst/>
            </a:prstGeom>
            <a:noFill/>
            <a:ln w="9525">
              <a:solidFill>
                <a:srgbClr val="9900CC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6" name="Line 10"/>
            <p:cNvSpPr>
              <a:spLocks noChangeShapeType="1"/>
            </p:cNvSpPr>
            <p:nvPr/>
          </p:nvSpPr>
          <p:spPr bwMode="ltGray">
            <a:xfrm>
              <a:off x="288" y="2928"/>
              <a:ext cx="0" cy="288"/>
            </a:xfrm>
            <a:prstGeom prst="line">
              <a:avLst/>
            </a:prstGeom>
            <a:noFill/>
            <a:ln w="9525">
              <a:solidFill>
                <a:srgbClr val="9900CC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7" name="Line 11"/>
            <p:cNvSpPr>
              <a:spLocks noChangeShapeType="1"/>
            </p:cNvSpPr>
            <p:nvPr/>
          </p:nvSpPr>
          <p:spPr bwMode="ltGray">
            <a:xfrm>
              <a:off x="864" y="2928"/>
              <a:ext cx="0" cy="288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8" name="Line 12"/>
            <p:cNvSpPr>
              <a:spLocks noChangeShapeType="1"/>
            </p:cNvSpPr>
            <p:nvPr/>
          </p:nvSpPr>
          <p:spPr bwMode="ltGray">
            <a:xfrm>
              <a:off x="1824" y="2928"/>
              <a:ext cx="0" cy="288"/>
            </a:xfrm>
            <a:prstGeom prst="line">
              <a:avLst/>
            </a:prstGeom>
            <a:noFill/>
            <a:ln w="9525">
              <a:solidFill>
                <a:srgbClr val="0066CC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9" name="Line 13"/>
            <p:cNvSpPr>
              <a:spLocks noChangeShapeType="1"/>
            </p:cNvSpPr>
            <p:nvPr/>
          </p:nvSpPr>
          <p:spPr bwMode="ltGray">
            <a:xfrm>
              <a:off x="2352" y="2928"/>
              <a:ext cx="0" cy="288"/>
            </a:xfrm>
            <a:prstGeom prst="line">
              <a:avLst/>
            </a:prstGeom>
            <a:noFill/>
            <a:ln w="9525">
              <a:solidFill>
                <a:srgbClr val="009999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0" name="Line 14"/>
            <p:cNvSpPr>
              <a:spLocks noChangeShapeType="1"/>
            </p:cNvSpPr>
            <p:nvPr/>
          </p:nvSpPr>
          <p:spPr bwMode="ltGray">
            <a:xfrm>
              <a:off x="2496" y="2928"/>
              <a:ext cx="0" cy="288"/>
            </a:xfrm>
            <a:prstGeom prst="line">
              <a:avLst/>
            </a:prstGeom>
            <a:noFill/>
            <a:ln w="9525">
              <a:solidFill>
                <a:srgbClr val="00CC99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1" name="Line 15"/>
            <p:cNvSpPr>
              <a:spLocks noChangeShapeType="1"/>
            </p:cNvSpPr>
            <p:nvPr/>
          </p:nvSpPr>
          <p:spPr bwMode="ltGray">
            <a:xfrm>
              <a:off x="3552" y="2928"/>
              <a:ext cx="0" cy="28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2" name="Line 16"/>
            <p:cNvSpPr>
              <a:spLocks noChangeShapeType="1"/>
            </p:cNvSpPr>
            <p:nvPr/>
          </p:nvSpPr>
          <p:spPr bwMode="ltGray">
            <a:xfrm>
              <a:off x="4704" y="2928"/>
              <a:ext cx="0" cy="288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3" name="Line 17"/>
            <p:cNvSpPr>
              <a:spLocks noChangeShapeType="1"/>
            </p:cNvSpPr>
            <p:nvPr/>
          </p:nvSpPr>
          <p:spPr bwMode="ltGray">
            <a:xfrm>
              <a:off x="5232" y="2928"/>
              <a:ext cx="0" cy="28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24594" name="Picture 18" descr="solar_spec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5105400"/>
            <a:ext cx="6553200" cy="32702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391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31000"/>
                    </a14:imgEffect>
                    <a14:imgEffect>
                      <a14:brightnessContrast contrast="3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91000" y="1295400"/>
            <a:ext cx="49530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9296400" cy="762000"/>
          </a:xfrm>
        </p:spPr>
        <p:txBody>
          <a:bodyPr/>
          <a:lstStyle/>
          <a:p>
            <a:r>
              <a:rPr lang="en-US" sz="4000" dirty="0" smtClean="0"/>
              <a:t>L</a:t>
            </a:r>
            <a:r>
              <a:rPr lang="en-US" sz="2800" dirty="0" smtClean="0"/>
              <a:t>ight </a:t>
            </a:r>
            <a:r>
              <a:rPr lang="en-US" sz="4000" dirty="0" smtClean="0"/>
              <a:t>A</a:t>
            </a:r>
            <a:r>
              <a:rPr lang="en-US" sz="2800" dirty="0" smtClean="0"/>
              <a:t>mplification </a:t>
            </a:r>
            <a:r>
              <a:rPr lang="en-US" sz="1200" dirty="0" smtClean="0"/>
              <a:t>by</a:t>
            </a:r>
            <a:r>
              <a:rPr lang="en-US" sz="2800" dirty="0" smtClean="0"/>
              <a:t> </a:t>
            </a:r>
            <a:r>
              <a:rPr lang="en-US" sz="4000" dirty="0" smtClean="0"/>
              <a:t>S</a:t>
            </a:r>
            <a:r>
              <a:rPr lang="en-US" sz="2800" dirty="0" smtClean="0"/>
              <a:t>timulated </a:t>
            </a:r>
            <a:r>
              <a:rPr lang="en-US" sz="4000" dirty="0" smtClean="0"/>
              <a:t>E</a:t>
            </a:r>
            <a:r>
              <a:rPr lang="en-US" sz="2800" dirty="0" smtClean="0"/>
              <a:t>mission </a:t>
            </a:r>
            <a:r>
              <a:rPr lang="en-US" sz="1600" dirty="0" smtClean="0"/>
              <a:t>of</a:t>
            </a:r>
            <a:r>
              <a:rPr lang="en-US" sz="2800" dirty="0" smtClean="0"/>
              <a:t> </a:t>
            </a:r>
            <a:r>
              <a:rPr lang="en-US" sz="4000" dirty="0" err="1" smtClean="0"/>
              <a:t>R</a:t>
            </a:r>
            <a:r>
              <a:rPr lang="en-US" sz="2800" dirty="0" err="1" smtClean="0"/>
              <a:t>adition</a:t>
            </a:r>
            <a:endParaRPr lang="en-US" sz="2800" dirty="0"/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54414384"/>
              </p:ext>
            </p:extLst>
          </p:nvPr>
        </p:nvGraphicFramePr>
        <p:xfrm>
          <a:off x="457200" y="1447800"/>
          <a:ext cx="3581400" cy="3233339"/>
        </p:xfrm>
        <a:graphic>
          <a:graphicData uri="http://schemas.openxmlformats.org/presentationml/2006/ole">
            <p:oleObj spid="_x0000_s247810" name="PHOTO-PAINT" r:id="rId7" imgW="10196825" imgH="9206349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5012430"/>
            <a:ext cx="4060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Hydrogen “energy level diagram”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4839856" y="4358748"/>
                <a:ext cx="15295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856" y="4358748"/>
                <a:ext cx="1529521" cy="523220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577" name="Picture 2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9750" y="4969756"/>
            <a:ext cx="2362200" cy="176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24600" y="4297192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emits light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78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artisticBlur radius="16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58082"/>
            <a:ext cx="1197073" cy="603403"/>
          </a:xfrm>
          <a:prstGeom prst="rect">
            <a:avLst/>
          </a:prstGeom>
          <a:noFill/>
          <a:ln>
            <a:noFill/>
          </a:ln>
          <a:effectLst>
            <a:glow>
              <a:srgbClr val="FFFFCC"/>
            </a:glow>
            <a:outerShdw dist="35921" sx="1000" sy="1000" algn="ctr" rotWithShape="0">
              <a:schemeClr val="bg2"/>
            </a:outerShdw>
            <a:softEdge rad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4839856" y="2864534"/>
            <a:ext cx="684644" cy="190500"/>
          </a:xfrm>
          <a:prstGeom prst="rightArrow">
            <a:avLst/>
          </a:prstGeom>
          <a:gradFill flip="none" rotWithShape="1">
            <a:gsLst>
              <a:gs pos="0">
                <a:srgbClr val="FFFFCC"/>
              </a:gs>
              <a:gs pos="100000">
                <a:srgbClr val="FFFF00"/>
              </a:gs>
            </a:gsLst>
            <a:lin ang="0" scaled="0"/>
            <a:tileRect/>
          </a:gradFill>
          <a:ln w="12700">
            <a:solidFill>
              <a:srgbClr val="FFFFCC"/>
            </a:solidFill>
          </a:ln>
          <a:effectLst>
            <a:glow>
              <a:srgbClr val="FFFF66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201325" y="1836003"/>
            <a:ext cx="12923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L</a:t>
            </a:r>
            <a:r>
              <a:rPr lang="en-US" sz="12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ight</a:t>
            </a:r>
          </a:p>
          <a:p>
            <a:r>
              <a:rPr lang="en-US" sz="16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A</a:t>
            </a:r>
            <a:r>
              <a:rPr lang="en-US" sz="12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mplification by</a:t>
            </a:r>
          </a:p>
          <a:p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S</a:t>
            </a:r>
            <a:r>
              <a:rPr lang="en-US" sz="1200" dirty="0" smtClean="0">
                <a:solidFill>
                  <a:srgbClr val="002060"/>
                </a:solidFill>
                <a:cs typeface="Times New Roman" pitchFamily="18" charset="0"/>
              </a:rPr>
              <a:t>timulated</a:t>
            </a:r>
            <a:endParaRPr lang="en-US" sz="12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25" name="Picture 2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124200"/>
            <a:ext cx="953656" cy="480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ight Arrow 25"/>
          <p:cNvSpPr/>
          <p:nvPr/>
        </p:nvSpPr>
        <p:spPr>
          <a:xfrm>
            <a:off x="8243040" y="3299221"/>
            <a:ext cx="443759" cy="130661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FF7C80"/>
            </a:solidFill>
          </a:ln>
          <a:effectLst>
            <a:glow rad="25400">
              <a:srgbClr val="FF7C8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620850" y="2674033"/>
            <a:ext cx="8382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404841" y="2687780"/>
            <a:ext cx="8382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354809" y="2514600"/>
            <a:ext cx="1103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E</a:t>
            </a:r>
            <a:r>
              <a:rPr lang="en-US" sz="12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mission of </a:t>
            </a:r>
            <a:r>
              <a:rPr lang="en-US" sz="16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R</a:t>
            </a:r>
            <a:r>
              <a:rPr lang="en-US" sz="12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adiation</a:t>
            </a:r>
          </a:p>
          <a:p>
            <a:endParaRPr lang="en-US" sz="12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282624" y="2248109"/>
            <a:ext cx="0" cy="142334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 flipV="1">
            <a:off x="6037566" y="5519926"/>
            <a:ext cx="1245058" cy="33451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94939" y="5564801"/>
            <a:ext cx="1717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~700nm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 animBg="1"/>
      <p:bldP spid="16" grpId="0"/>
      <p:bldP spid="26" grpId="0" animBg="1"/>
      <p:bldP spid="21" grpId="0"/>
      <p:bldP spid="2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Arrow Connector 62"/>
          <p:cNvCxnSpPr/>
          <p:nvPr/>
        </p:nvCxnSpPr>
        <p:spPr>
          <a:xfrm>
            <a:off x="3657600" y="3886200"/>
            <a:ext cx="0" cy="83605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3256019" y="2743200"/>
            <a:ext cx="0" cy="197905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819400" y="2060422"/>
            <a:ext cx="0" cy="266183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67582" y="152400"/>
            <a:ext cx="4878456" cy="914400"/>
          </a:xfrm>
        </p:spPr>
        <p:txBody>
          <a:bodyPr/>
          <a:lstStyle/>
          <a:p>
            <a:r>
              <a:rPr lang="en-US" sz="4400" dirty="0" smtClean="0"/>
              <a:t>L.A.S.E.R.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1404371"/>
            <a:ext cx="33252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Which transition emits </a:t>
            </a:r>
            <a:r>
              <a:rPr lang="en-US" sz="2800" dirty="0" smtClean="0">
                <a:solidFill>
                  <a:srgbClr val="00B050"/>
                </a:solidFill>
              </a:rPr>
              <a:t>green</a:t>
            </a:r>
            <a:r>
              <a:rPr lang="en-US" sz="2800" dirty="0" smtClean="0"/>
              <a:t> light?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-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-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-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-</a:t>
            </a:r>
            <a:endParaRPr lang="en-US" sz="2800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0048" y="4155729"/>
            <a:ext cx="3538111" cy="220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4784" y="5410200"/>
            <a:ext cx="4540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Visible wavelength range 400nm to 700nm</a:t>
            </a:r>
            <a:endParaRPr lang="en-US" i="1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95388" y="1651969"/>
            <a:ext cx="139807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5388" y="4722257"/>
            <a:ext cx="322687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27958" y="2057400"/>
            <a:ext cx="13943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50064" y="4724400"/>
            <a:ext cx="1517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Ground state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914400" y="1651969"/>
            <a:ext cx="0" cy="307028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057400" y="1651969"/>
            <a:ext cx="500824" cy="40543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453489" y="6349231"/>
            <a:ext cx="27740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latin typeface="+mj-lt"/>
              </a:rPr>
              <a:t>Nd:YAG</a:t>
            </a:r>
            <a:r>
              <a:rPr lang="en-US" sz="1200" dirty="0">
                <a:latin typeface="+mj-lt"/>
              </a:rPr>
              <a:t> (neodymium-doped yttrium </a:t>
            </a:r>
            <a:r>
              <a:rPr lang="en-US" sz="1200" dirty="0" err="1">
                <a:latin typeface="+mj-lt"/>
              </a:rPr>
              <a:t>aluminium</a:t>
            </a:r>
            <a:r>
              <a:rPr lang="en-US" sz="1200" dirty="0">
                <a:latin typeface="+mj-lt"/>
              </a:rPr>
              <a:t> garnet; Nd:Y</a:t>
            </a:r>
            <a:r>
              <a:rPr lang="en-US" sz="1200" baseline="-25000" dirty="0">
                <a:latin typeface="+mj-lt"/>
              </a:rPr>
              <a:t>3</a:t>
            </a:r>
            <a:r>
              <a:rPr lang="en-US" sz="1200" dirty="0">
                <a:latin typeface="+mj-lt"/>
              </a:rPr>
              <a:t>Al</a:t>
            </a:r>
            <a:r>
              <a:rPr lang="en-US" sz="1200" baseline="-25000" dirty="0">
                <a:latin typeface="+mj-lt"/>
              </a:rPr>
              <a:t>5</a:t>
            </a:r>
            <a:r>
              <a:rPr lang="en-US" sz="1200" dirty="0">
                <a:latin typeface="+mj-lt"/>
              </a:rPr>
              <a:t>O</a:t>
            </a:r>
            <a:r>
              <a:rPr lang="en-US" sz="1200" baseline="-25000" dirty="0">
                <a:latin typeface="+mj-lt"/>
              </a:rPr>
              <a:t>12</a:t>
            </a:r>
            <a:r>
              <a:rPr lang="en-US" sz="1200" dirty="0">
                <a:latin typeface="+mj-lt"/>
              </a:rPr>
              <a:t>)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2558224" y="2743200"/>
            <a:ext cx="13943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752600" y="1651969"/>
            <a:ext cx="805624" cy="109123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558222" y="3886200"/>
            <a:ext cx="13943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394423" y="1651969"/>
            <a:ext cx="1163799" cy="223423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7" name="TextBox 46"/>
              <p:cNvSpPr txBox="1"/>
              <p:nvPr/>
            </p:nvSpPr>
            <p:spPr>
              <a:xfrm>
                <a:off x="173954" y="4491423"/>
                <a:ext cx="5880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54" y="4491423"/>
                <a:ext cx="588046" cy="46166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6" name="TextBox 55"/>
              <p:cNvSpPr txBox="1"/>
              <p:nvPr/>
            </p:nvSpPr>
            <p:spPr>
              <a:xfrm>
                <a:off x="152400" y="1421136"/>
                <a:ext cx="5880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421136"/>
                <a:ext cx="588046" cy="46166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7" name="TextBox 56"/>
              <p:cNvSpPr txBox="1"/>
              <p:nvPr/>
            </p:nvSpPr>
            <p:spPr>
              <a:xfrm>
                <a:off x="3922258" y="1826567"/>
                <a:ext cx="5880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258" y="1826567"/>
                <a:ext cx="588046" cy="46166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8" name="TextBox 57"/>
              <p:cNvSpPr txBox="1"/>
              <p:nvPr/>
            </p:nvSpPr>
            <p:spPr>
              <a:xfrm>
                <a:off x="3922258" y="2512367"/>
                <a:ext cx="5880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258" y="2512367"/>
                <a:ext cx="588046" cy="461665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9" name="TextBox 58"/>
              <p:cNvSpPr txBox="1"/>
              <p:nvPr/>
            </p:nvSpPr>
            <p:spPr>
              <a:xfrm>
                <a:off x="3914872" y="3655367"/>
                <a:ext cx="5809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872" y="3655367"/>
                <a:ext cx="580928" cy="461665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6" name="TextBox 65"/>
              <p:cNvSpPr txBox="1"/>
              <p:nvPr/>
            </p:nvSpPr>
            <p:spPr>
              <a:xfrm>
                <a:off x="6166679" y="2242571"/>
                <a:ext cx="15295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679" y="2242571"/>
                <a:ext cx="1529521" cy="523220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7" name="TextBox 66"/>
              <p:cNvSpPr txBox="1"/>
              <p:nvPr/>
            </p:nvSpPr>
            <p:spPr>
              <a:xfrm>
                <a:off x="6166679" y="2697488"/>
                <a:ext cx="15295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679" y="2697488"/>
                <a:ext cx="1529521" cy="523220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8" name="TextBox 67"/>
              <p:cNvSpPr txBox="1"/>
              <p:nvPr/>
            </p:nvSpPr>
            <p:spPr>
              <a:xfrm>
                <a:off x="6166677" y="3120289"/>
                <a:ext cx="15295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677" y="3120289"/>
                <a:ext cx="1529521" cy="523220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9" name="TextBox 68"/>
              <p:cNvSpPr txBox="1"/>
              <p:nvPr/>
            </p:nvSpPr>
            <p:spPr>
              <a:xfrm>
                <a:off x="6166679" y="3546601"/>
                <a:ext cx="15295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679" y="3546601"/>
                <a:ext cx="1529521" cy="523220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/>
          <p:cNvCxnSpPr/>
          <p:nvPr/>
        </p:nvCxnSpPr>
        <p:spPr>
          <a:xfrm flipV="1">
            <a:off x="718472" y="6101171"/>
            <a:ext cx="0" cy="49612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81765" y="6228372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a visible transition</a:t>
            </a:r>
            <a:endParaRPr lang="en-US" dirty="0"/>
          </a:p>
        </p:txBody>
      </p:sp>
      <p:sp>
        <p:nvSpPr>
          <p:cNvPr id="114689" name="Right Arrow 114688"/>
          <p:cNvSpPr/>
          <p:nvPr/>
        </p:nvSpPr>
        <p:spPr>
          <a:xfrm>
            <a:off x="5679306" y="2373520"/>
            <a:ext cx="381000" cy="26132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Arrow 74"/>
          <p:cNvSpPr/>
          <p:nvPr/>
        </p:nvSpPr>
        <p:spPr>
          <a:xfrm>
            <a:off x="5679306" y="2828437"/>
            <a:ext cx="381000" cy="26132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Arrow 75"/>
          <p:cNvSpPr/>
          <p:nvPr/>
        </p:nvSpPr>
        <p:spPr>
          <a:xfrm>
            <a:off x="5679306" y="3251238"/>
            <a:ext cx="381000" cy="26132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ight Arrow 76"/>
          <p:cNvSpPr/>
          <p:nvPr/>
        </p:nvSpPr>
        <p:spPr>
          <a:xfrm>
            <a:off x="5679306" y="3677550"/>
            <a:ext cx="381000" cy="26132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0926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6629400" cy="1031875"/>
          </a:xfrm>
        </p:spPr>
        <p:txBody>
          <a:bodyPr/>
          <a:lstStyle/>
          <a:p>
            <a:r>
              <a:rPr lang="en-US" sz="3200"/>
              <a:t>Problems with the “Bohr Model”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820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 b="1" dirty="0"/>
              <a:t>Why</a:t>
            </a:r>
            <a:r>
              <a:rPr lang="en-US" sz="2100" dirty="0"/>
              <a:t> are only certain orbits possible (not like a solar system!)</a:t>
            </a:r>
          </a:p>
          <a:p>
            <a:pPr>
              <a:lnSpc>
                <a:spcPct val="90000"/>
              </a:lnSpc>
            </a:pPr>
            <a:r>
              <a:rPr lang="en-US" sz="2100" b="1" dirty="0"/>
              <a:t>Why</a:t>
            </a:r>
            <a:r>
              <a:rPr lang="en-US" sz="2100" dirty="0"/>
              <a:t> doesn’t the undisturbed atom radiate? (Why don’t the electrons fall into the nucleus?)</a:t>
            </a:r>
          </a:p>
          <a:p>
            <a:pPr>
              <a:lnSpc>
                <a:spcPct val="90000"/>
              </a:lnSpc>
            </a:pPr>
            <a:endParaRPr lang="en-US" sz="21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‘Because Bohr says so’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 is not a good answer.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So we continue looking!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21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4572000" cy="914400"/>
          </a:xfrm>
        </p:spPr>
        <p:txBody>
          <a:bodyPr/>
          <a:lstStyle/>
          <a:p>
            <a:r>
              <a:rPr lang="en-US" dirty="0" smtClean="0">
                <a:latin typeface="Engravers MT" pitchFamily="18" charset="0"/>
              </a:rPr>
              <a:t>QQ11: </a:t>
            </a:r>
            <a:r>
              <a:rPr lang="en-US" dirty="0" smtClean="0"/>
              <a:t>Laser</a:t>
            </a:r>
            <a:endParaRPr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572000"/>
            <a:ext cx="22669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4" descr="Hene-2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371600"/>
            <a:ext cx="4724400" cy="472440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105400" y="1524000"/>
            <a:ext cx="3733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Which transition emits </a:t>
            </a:r>
            <a:r>
              <a:rPr lang="en-US" sz="2800" dirty="0" smtClean="0">
                <a:solidFill>
                  <a:srgbClr val="FF0000"/>
                </a:solidFill>
              </a:rPr>
              <a:t>red</a:t>
            </a:r>
            <a:r>
              <a:rPr lang="en-US" sz="2800" dirty="0" smtClean="0"/>
              <a:t> light?</a:t>
            </a:r>
          </a:p>
          <a:p>
            <a:pPr marL="514350" indent="-514350" algn="ctr">
              <a:buFont typeface="+mj-lt"/>
              <a:buAutoNum type="alphaLcPeriod"/>
            </a:pPr>
            <a:r>
              <a:rPr lang="en-US" sz="2800" dirty="0" smtClean="0"/>
              <a:t>3s-3p</a:t>
            </a:r>
          </a:p>
          <a:p>
            <a:pPr marL="514350" indent="-514350" algn="ctr">
              <a:buFont typeface="+mj-lt"/>
              <a:buAutoNum type="alphaLcPeriod"/>
            </a:pPr>
            <a:r>
              <a:rPr lang="en-US" sz="2800" dirty="0" smtClean="0"/>
              <a:t>3s-2p</a:t>
            </a:r>
          </a:p>
          <a:p>
            <a:pPr marL="514350" indent="-514350" algn="ctr">
              <a:buFont typeface="+mj-lt"/>
              <a:buAutoNum type="alphaLcPeriod"/>
            </a:pPr>
            <a:r>
              <a:rPr lang="en-US" sz="2800" dirty="0" smtClean="0"/>
              <a:t>2s-2p</a:t>
            </a:r>
          </a:p>
          <a:p>
            <a:pPr marL="514350" indent="-514350" algn="ctr">
              <a:buFont typeface="+mj-lt"/>
              <a:buAutoNum type="alphaLcPeriod"/>
            </a:pPr>
            <a:r>
              <a:rPr lang="en-US" sz="2800" dirty="0" smtClean="0"/>
              <a:t>2s-3p</a:t>
            </a:r>
          </a:p>
          <a:p>
            <a:pPr marL="514350" indent="-514350" algn="ctr">
              <a:buFont typeface="+mj-lt"/>
              <a:buAutoNum type="alphaLcPeriod"/>
            </a:pPr>
            <a:endParaRPr 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077200" cy="727075"/>
          </a:xfrm>
        </p:spPr>
        <p:txBody>
          <a:bodyPr/>
          <a:lstStyle/>
          <a:p>
            <a:r>
              <a:rPr lang="en-US" sz="3200" dirty="0" smtClean="0">
                <a:latin typeface="Engravers MT" pitchFamily="18" charset="0"/>
              </a:rPr>
              <a:t>QQ12: </a:t>
            </a:r>
            <a:r>
              <a:rPr lang="en-US" sz="3200" dirty="0" smtClean="0"/>
              <a:t>Problem </a:t>
            </a:r>
            <a:r>
              <a:rPr lang="en-US" sz="3200" dirty="0"/>
              <a:t>with the “Bohr Model”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82000" cy="10668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2800" b="1" dirty="0"/>
              <a:t>Why</a:t>
            </a:r>
            <a:r>
              <a:rPr lang="en-US" sz="2800" dirty="0"/>
              <a:t> are only </a:t>
            </a:r>
            <a:r>
              <a:rPr lang="en-US" sz="2800" dirty="0" smtClean="0"/>
              <a:t>certain ______ possible?(</a:t>
            </a:r>
            <a:r>
              <a:rPr lang="en-US" sz="2800" dirty="0"/>
              <a:t>not like a solar system!)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2100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200400"/>
            <a:ext cx="29319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" contras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0375" y="1870787"/>
            <a:ext cx="1991344" cy="187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9" name="Rectangle 1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12629" cy="6096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Continuous model of </a:t>
            </a:r>
            <a:r>
              <a:rPr lang="en-US" sz="3200" dirty="0" smtClean="0">
                <a:solidFill>
                  <a:schemeClr val="tx1"/>
                </a:solidFill>
              </a:rPr>
              <a:t>matter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599" y="1319212"/>
            <a:ext cx="3130282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959358" y="1705947"/>
            <a:ext cx="158482" cy="152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483358" y="1782147"/>
            <a:ext cx="2212842" cy="2027853"/>
          </a:xfrm>
          <a:prstGeom prst="roundRect">
            <a:avLst>
              <a:gd name="adj" fmla="val 689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638799" y="3428066"/>
            <a:ext cx="158482" cy="1524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419598" y="4495800"/>
            <a:ext cx="2170181" cy="1981200"/>
          </a:xfrm>
          <a:prstGeom prst="roundRect">
            <a:avLst>
              <a:gd name="adj" fmla="val 6033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36432" y="1782147"/>
            <a:ext cx="1346925" cy="1990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5504689" y="3571135"/>
            <a:ext cx="207134" cy="92466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" contras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7686" y="4554978"/>
            <a:ext cx="1991344" cy="187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976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9" name="Rectangle 1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12629" cy="6096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The </a:t>
            </a:r>
            <a:r>
              <a:rPr lang="en-US" sz="3200" dirty="0">
                <a:solidFill>
                  <a:schemeClr val="tx1"/>
                </a:solidFill>
              </a:rPr>
              <a:t>Molecular Model of Matter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19212"/>
            <a:ext cx="3130282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8373" y="4539662"/>
            <a:ext cx="5053304" cy="1888672"/>
          </a:xfrm>
          <a:prstGeom prst="rect">
            <a:avLst/>
          </a:prstGeom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58347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121159" y="1705947"/>
            <a:ext cx="158482" cy="152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5158" y="1782147"/>
            <a:ext cx="2593841" cy="2027853"/>
          </a:xfrm>
          <a:prstGeom prst="roundRect">
            <a:avLst>
              <a:gd name="adj" fmla="val 689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00600" y="3428066"/>
            <a:ext cx="158482" cy="1524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822700" y="4495800"/>
            <a:ext cx="5803399" cy="1930355"/>
          </a:xfrm>
          <a:prstGeom prst="roundRect">
            <a:avLst>
              <a:gd name="adj" fmla="val 137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98233" y="1782147"/>
            <a:ext cx="1346925" cy="1990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4724400" y="3571135"/>
            <a:ext cx="149222" cy="92466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0607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Model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Useful in many situations:</a:t>
            </a:r>
          </a:p>
          <a:p>
            <a:pPr lvl="1"/>
            <a:r>
              <a:rPr lang="en-US" dirty="0"/>
              <a:t>Fluid dynamics</a:t>
            </a:r>
          </a:p>
          <a:p>
            <a:pPr lvl="1"/>
            <a:r>
              <a:rPr lang="en-US" dirty="0"/>
              <a:t>Classical Electrodynamics</a:t>
            </a:r>
            <a:br>
              <a:rPr lang="en-US" dirty="0"/>
            </a:br>
            <a:endParaRPr lang="en-US" dirty="0"/>
          </a:p>
          <a:p>
            <a:r>
              <a:rPr lang="en-US" dirty="0"/>
              <a:t>Has many limitations</a:t>
            </a:r>
          </a:p>
          <a:p>
            <a:pPr lvl="1"/>
            <a:r>
              <a:rPr lang="en-US" dirty="0"/>
              <a:t>Charge and light come in distinct packets</a:t>
            </a:r>
          </a:p>
          <a:p>
            <a:pPr lvl="1"/>
            <a:r>
              <a:rPr lang="en-US" dirty="0"/>
              <a:t>How do changes of state </a:t>
            </a:r>
            <a:r>
              <a:rPr lang="en-US" dirty="0" smtClean="0"/>
              <a:t>occur??!?</a:t>
            </a:r>
            <a:endParaRPr lang="en-US" dirty="0"/>
          </a:p>
          <a:p>
            <a:pPr lvl="1"/>
            <a:r>
              <a:rPr lang="en-US" dirty="0"/>
              <a:t>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395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6400800" cy="762000"/>
          </a:xfrm>
        </p:spPr>
        <p:txBody>
          <a:bodyPr/>
          <a:lstStyle/>
          <a:p>
            <a:r>
              <a:rPr lang="en-US" dirty="0" smtClean="0">
                <a:latin typeface="Engravers MT" pitchFamily="18" charset="0"/>
              </a:rPr>
              <a:t>QQ5: </a:t>
            </a:r>
            <a:r>
              <a:rPr lang="en-US" dirty="0" smtClean="0"/>
              <a:t>Density vs. Weight</a:t>
            </a:r>
            <a:endParaRPr lang="en-US" dirty="0"/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4038600" y="2438400"/>
            <a:ext cx="4191000" cy="3886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257800" y="4114800"/>
            <a:ext cx="15700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dirty="0"/>
              <a:t>Styrofoam</a:t>
            </a:r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1905000" y="3733800"/>
            <a:ext cx="609601" cy="6096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1828800" y="4572000"/>
            <a:ext cx="884859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dirty="0" smtClean="0"/>
              <a:t>Steel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1524000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What is heavier, 3lbs. of steel or 3 lbs. of Styrofoam?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Brownian Motion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895600"/>
            <a:ext cx="8382000" cy="167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/>
              <a:t>The erratic, jittery motion of a dust speck in a fluid is strong evidence supporting the molecular model.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The speck is </a:t>
            </a:r>
            <a:r>
              <a:rPr lang="en-US" sz="2200" dirty="0" smtClean="0"/>
              <a:t>colliding randomly with </a:t>
            </a:r>
            <a:r>
              <a:rPr lang="en-US" sz="2200" dirty="0"/>
              <a:t>unseen molecules.</a:t>
            </a: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5334000" y="5410200"/>
            <a:ext cx="457200" cy="457200"/>
          </a:xfrm>
          <a:prstGeom prst="ellipse">
            <a:avLst/>
          </a:prstGeom>
          <a:gradFill rotWithShape="1">
            <a:gsLst>
              <a:gs pos="0">
                <a:srgbClr val="CC9900"/>
              </a:gs>
              <a:gs pos="100000">
                <a:srgbClr val="9966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H="1">
            <a:off x="6477000" y="4343400"/>
            <a:ext cx="1066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 flipV="1">
            <a:off x="6172200" y="4800600"/>
            <a:ext cx="304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H="1">
            <a:off x="2286000" y="4876800"/>
            <a:ext cx="3886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V="1">
            <a:off x="2286000" y="54102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3124200" y="5410200"/>
            <a:ext cx="1828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V="1">
            <a:off x="4953000" y="4724400"/>
            <a:ext cx="152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>
            <a:off x="4191000" y="4724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4191000" y="51816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277" name="Picture 13" descr="brown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1447800"/>
            <a:ext cx="2667000" cy="127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35036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  <p:tag name="INCLUDESESSIO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7841D3936924252BC71CD821639E183"/>
  <p:tag name="SLIDEID" val="97841D3936924252BC71CD821639E183"/>
  <p:tag name="SLIDEORDER" val="1"/>
  <p:tag name="SLIDETYPE" val="Q"/>
  <p:tag name="DEMOGRAPHIC" val="False"/>
  <p:tag name="SPEEDSCORING" val="False"/>
  <p:tag name="VALUES" val="1¤1¤2¤1¤1"/>
  <p:tag name="QUESTIONALIAS" val="Which type of electromagnetic radiation has the highest energy per photon?"/>
  <p:tag name="ANSWERSALIAS" val="Radio Waves¤Infrared¤Ultraviolet¤Green light¤Red ligh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58"/>
  <p:tag name="FONTSIZE" val="30"/>
  <p:tag name="BULLETTYPE" val="ppBulletAlphaLCParenRigh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8ED6DB9E4364505A322F8A6AA5E80C2"/>
  <p:tag name="SLIDEID" val="08ED6DB9E4364505A322F8A6AA5E80C2"/>
  <p:tag name="SLIDEORDER" val="1"/>
  <p:tag name="SLIDETYPE" val="Q"/>
  <p:tag name="DEMOGRAPHIC" val="False"/>
  <p:tag name="SPEEDSCORING" val="False"/>
  <p:tag name="VALUES" val="1¤1¤1¤2"/>
  <p:tag name="QUESTIONALIAS" val="What is the most common state of matter in the universe?"/>
  <p:tag name="ANSWERSALIAS" val="Solid¤Liquid¤Gas¤Plasm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26"/>
  <p:tag name="FONTSIZE" val="19"/>
  <p:tag name="BULLETTYPE" val="ppBulletAlphaLCParenRigh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Edge">
  <a:themeElements>
    <a:clrScheme name="Edge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Edge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3571</TotalTime>
  <Words>1210</Words>
  <Application>Microsoft Office PowerPoint</Application>
  <PresentationFormat>On-screen Show (4:3)</PresentationFormat>
  <Paragraphs>251</Paragraphs>
  <Slides>44</Slides>
  <Notes>44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Edge</vt:lpstr>
      <vt:lpstr>Custom Design</vt:lpstr>
      <vt:lpstr>PHOTO-PAINT</vt:lpstr>
      <vt:lpstr>Equation</vt:lpstr>
      <vt:lpstr>Microsoft Equation 3.0</vt:lpstr>
      <vt:lpstr>QQ3: What is this state of matter?</vt:lpstr>
      <vt:lpstr>QQ4: What is the most common state of matter in the visible universe?</vt:lpstr>
      <vt:lpstr>The color of an object gives information about its composition</vt:lpstr>
      <vt:lpstr>The spectrum of light source is a measure of which wavelengths are present</vt:lpstr>
      <vt:lpstr>Continuous model of matter</vt:lpstr>
      <vt:lpstr>The Molecular Model of Matter</vt:lpstr>
      <vt:lpstr>Continuous Model</vt:lpstr>
      <vt:lpstr>QQ5: Density vs. Weight</vt:lpstr>
      <vt:lpstr>Brownian Motion</vt:lpstr>
      <vt:lpstr>States Explained with Molecular Model</vt:lpstr>
      <vt:lpstr>Temperature Explained with Molecular Model</vt:lpstr>
      <vt:lpstr>Example</vt:lpstr>
      <vt:lpstr>Example</vt:lpstr>
      <vt:lpstr>Temperature is a measure of the average kinetic energy of a collection of molecules</vt:lpstr>
      <vt:lpstr>Off to the molecular races</vt:lpstr>
      <vt:lpstr>Which molecule has a greater avg. speed?</vt:lpstr>
      <vt:lpstr>Which molecule has a greater avg. speed?</vt:lpstr>
      <vt:lpstr>Off to the molecular races</vt:lpstr>
      <vt:lpstr>Evaporation Explained</vt:lpstr>
      <vt:lpstr>QQ6: Temperature is a measure of </vt:lpstr>
      <vt:lpstr>QQ7: Random Molecular Collision Motion</vt:lpstr>
      <vt:lpstr>Gas Pressure Explained</vt:lpstr>
      <vt:lpstr>Gas Pressure and Temperature</vt:lpstr>
      <vt:lpstr>If the temperature in a closed room increases…</vt:lpstr>
      <vt:lpstr>QQ7: If the pressure in a closed room increases…</vt:lpstr>
      <vt:lpstr>The Physical Properties of Matter</vt:lpstr>
      <vt:lpstr>Finally, we have actually “seen” atoms using special microscopes</vt:lpstr>
      <vt:lpstr>Why does water expand when it freezes?</vt:lpstr>
      <vt:lpstr>The Physical Properties of Matter</vt:lpstr>
      <vt:lpstr>Review: Which type of electromagnetic radiation has the highest energy per photon?</vt:lpstr>
      <vt:lpstr>QQ10: Why does water expand when it freezes?</vt:lpstr>
      <vt:lpstr>Thompson Model of the Atom (Plum Pudding)</vt:lpstr>
      <vt:lpstr>Death of Plum Pudding model</vt:lpstr>
      <vt:lpstr>Another New Model:  The Solar System Model</vt:lpstr>
      <vt:lpstr>Problems at the start!</vt:lpstr>
      <vt:lpstr>More clues from light spectra</vt:lpstr>
      <vt:lpstr>The Bohr Model: The Rutherford model plus a patch </vt:lpstr>
      <vt:lpstr>QQ11: What is a problem with the Solar System model?</vt:lpstr>
      <vt:lpstr>Absorption vs. Emission spectra</vt:lpstr>
      <vt:lpstr>Light Amplification by Stimulated Emission of Radition</vt:lpstr>
      <vt:lpstr>L.A.S.E.R.</vt:lpstr>
      <vt:lpstr>Problems with the “Bohr Model”</vt:lpstr>
      <vt:lpstr>QQ11: Laser</vt:lpstr>
      <vt:lpstr>QQ12: Problem with the “Bohr Model”</vt:lpstr>
    </vt:vector>
  </TitlesOfParts>
  <Company>BYU Physics Department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Ware</dc:creator>
  <cp:lastModifiedBy>TK</cp:lastModifiedBy>
  <cp:revision>148</cp:revision>
  <dcterms:created xsi:type="dcterms:W3CDTF">2005-01-11T04:20:06Z</dcterms:created>
  <dcterms:modified xsi:type="dcterms:W3CDTF">2012-10-09T18:33:18Z</dcterms:modified>
</cp:coreProperties>
</file>