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99" r:id="rId2"/>
  </p:sldMasterIdLst>
  <p:notesMasterIdLst>
    <p:notesMasterId r:id="rId49"/>
  </p:notesMasterIdLst>
  <p:handoutMasterIdLst>
    <p:handoutMasterId r:id="rId50"/>
  </p:handoutMasterIdLst>
  <p:sldIdLst>
    <p:sldId id="420" r:id="rId3"/>
    <p:sldId id="466" r:id="rId4"/>
    <p:sldId id="476" r:id="rId5"/>
    <p:sldId id="467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21" r:id="rId14"/>
    <p:sldId id="422" r:id="rId15"/>
    <p:sldId id="424" r:id="rId16"/>
    <p:sldId id="425" r:id="rId17"/>
    <p:sldId id="426" r:id="rId18"/>
    <p:sldId id="439" r:id="rId19"/>
    <p:sldId id="440" r:id="rId20"/>
    <p:sldId id="441" r:id="rId21"/>
    <p:sldId id="427" r:id="rId22"/>
    <p:sldId id="442" r:id="rId23"/>
    <p:sldId id="443" r:id="rId24"/>
    <p:sldId id="444" r:id="rId25"/>
    <p:sldId id="445" r:id="rId26"/>
    <p:sldId id="428" r:id="rId27"/>
    <p:sldId id="446" r:id="rId28"/>
    <p:sldId id="447" r:id="rId29"/>
    <p:sldId id="429" r:id="rId30"/>
    <p:sldId id="448" r:id="rId31"/>
    <p:sldId id="449" r:id="rId32"/>
    <p:sldId id="450" r:id="rId33"/>
    <p:sldId id="477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59" r:id="rId43"/>
    <p:sldId id="436" r:id="rId44"/>
    <p:sldId id="438" r:id="rId45"/>
    <p:sldId id="462" r:id="rId46"/>
    <p:sldId id="463" r:id="rId47"/>
    <p:sldId id="464" r:id="rId48"/>
  </p:sldIdLst>
  <p:sldSz cx="9144000" cy="6858000" type="screen4x3"/>
  <p:notesSz cx="7315200" cy="9601200"/>
  <p:custDataLst>
    <p:tags r:id="rId51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435D"/>
    <a:srgbClr val="C00254"/>
    <a:srgbClr val="462A00"/>
    <a:srgbClr val="714400"/>
    <a:srgbClr val="FFFFCC"/>
    <a:srgbClr val="EBF43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00" autoAdjust="0"/>
    <p:restoredTop sz="84500" autoAdjust="0"/>
  </p:normalViewPr>
  <p:slideViewPr>
    <p:cSldViewPr snapToGrid="0">
      <p:cViewPr varScale="1">
        <p:scale>
          <a:sx n="98" d="100"/>
          <a:sy n="98" d="100"/>
        </p:scale>
        <p:origin x="-20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78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733425"/>
            <a:ext cx="4765675" cy="3573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5654" tIns="46987" rIns="95654" bIns="46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2610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A98C4B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411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A98C4B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A98C4B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79879" name="Line 7"/>
          <p:cNvSpPr>
            <a:spLocks noChangeShapeType="1"/>
          </p:cNvSpPr>
          <p:nvPr userDrawn="1"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ctrTitle" idx="4294967295"/>
          </p:nvPr>
        </p:nvSpPr>
        <p:spPr>
          <a:xfrm>
            <a:off x="984250" y="660400"/>
            <a:ext cx="5133975" cy="993775"/>
          </a:xfrm>
        </p:spPr>
        <p:txBody>
          <a:bodyPr anchor="t"/>
          <a:lstStyle/>
          <a:p>
            <a:r>
              <a:rPr lang="en-US" sz="4400"/>
              <a:t>Final Review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2224088"/>
            <a:ext cx="3810000" cy="2914650"/>
          </a:xfrm>
          <a:prstGeom prst="rect">
            <a:avLst/>
          </a:prstGeom>
          <a:noFill/>
          <a:effectLst>
            <a:outerShdw blurRad="1054100" sx="139000" sy="139000" algn="ctr" rotWithShape="0">
              <a:schemeClr val="bg1">
                <a:lumMod val="85000"/>
              </a:scheme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622300" y="0"/>
            <a:ext cx="3832225" cy="1219200"/>
          </a:xfrm>
        </p:spPr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44513" y="1495425"/>
            <a:ext cx="7694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The final state of the Sun will be 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2373313"/>
            <a:ext cx="8615363" cy="2130425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48375" y="4951413"/>
            <a:ext cx="2482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Calisto MT"/>
              </a:rPr>
              <a:t>White dwarf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622300" y="0"/>
            <a:ext cx="3832225" cy="1219200"/>
          </a:xfrm>
        </p:spPr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44513" y="1495425"/>
            <a:ext cx="7694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Of the following, which is the best evidence for an </a:t>
            </a:r>
            <a:r>
              <a:rPr lang="en-US" sz="2400" u="sng">
                <a:latin typeface="Calisto MT"/>
              </a:rPr>
              <a:t>expanding</a:t>
            </a:r>
            <a:r>
              <a:rPr lang="en-US" sz="2400">
                <a:latin typeface="Calisto MT"/>
              </a:rPr>
              <a:t> universe?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alisto M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963" y="2706688"/>
            <a:ext cx="3819525" cy="257175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1588" y="5719763"/>
            <a:ext cx="400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Calisto MT"/>
              </a:rPr>
              <a:t>Red shift of far away galaxies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47675" y="2325688"/>
            <a:ext cx="4864100" cy="121443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622300" y="0"/>
            <a:ext cx="3832225" cy="1219200"/>
          </a:xfrm>
        </p:spPr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66725" y="1516063"/>
            <a:ext cx="51165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What is true about air resistance?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00" y="2062534"/>
            <a:ext cx="4459287" cy="2957513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3236" y="5194300"/>
            <a:ext cx="40976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alisto MT"/>
              </a:rPr>
              <a:t>The falling object will </a:t>
            </a:r>
            <a:r>
              <a:rPr lang="en-US" sz="2000" dirty="0" smtClean="0">
                <a:latin typeface="Calisto MT"/>
              </a:rPr>
              <a:t>reach…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1613" y="4549068"/>
            <a:ext cx="3851275" cy="2036762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0930" y="1848255"/>
            <a:ext cx="3195397" cy="218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33746" y="1387542"/>
            <a:ext cx="2281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sto MT"/>
              </a:rPr>
              <a:t>a </a:t>
            </a:r>
            <a:r>
              <a:rPr lang="en-US" sz="2000" dirty="0">
                <a:latin typeface="Calisto MT"/>
              </a:rPr>
              <a:t>constant </a:t>
            </a:r>
            <a:r>
              <a:rPr lang="en-US" sz="2000" dirty="0" smtClean="0">
                <a:latin typeface="Calisto MT"/>
              </a:rPr>
              <a:t>speed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448402" y="4176138"/>
            <a:ext cx="2936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sto MT"/>
              </a:rPr>
              <a:t>an acceleration of 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39775" y="1566863"/>
            <a:ext cx="6321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Which two of the four fundamental forces do we deal with most in our daily lives?</a:t>
            </a:r>
          </a:p>
        </p:txBody>
      </p:sp>
      <p:sp>
        <p:nvSpPr>
          <p:cNvPr id="5" name="Text Box 3"/>
          <p:cNvSpPr txBox="1">
            <a:spLocks/>
          </p:cNvSpPr>
          <p:nvPr/>
        </p:nvSpPr>
        <p:spPr bwMode="auto">
          <a:xfrm>
            <a:off x="622300" y="0"/>
            <a:ext cx="38322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Final review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663" y="2603500"/>
            <a:ext cx="5715000" cy="3810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38238" y="4484688"/>
            <a:ext cx="6683375" cy="2062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52413" y="1411288"/>
            <a:ext cx="6321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You throw a baseball up into the air. What is the baseball's acceleration at the top of its fight?</a:t>
            </a:r>
          </a:p>
        </p:txBody>
      </p: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7700" y="1430338"/>
            <a:ext cx="1274763" cy="1212850"/>
          </a:xfrm>
          <a:prstGeom prst="rect">
            <a:avLst/>
          </a:prstGeom>
          <a:noFill/>
        </p:spPr>
      </p:pic>
      <p:sp>
        <p:nvSpPr>
          <p:cNvPr id="1031" name="Freeform 7"/>
          <p:cNvSpPr>
            <a:spLocks/>
          </p:cNvSpPr>
          <p:nvPr/>
        </p:nvSpPr>
        <p:spPr bwMode="auto">
          <a:xfrm>
            <a:off x="7421563" y="2011363"/>
            <a:ext cx="447675" cy="3767137"/>
          </a:xfrm>
          <a:custGeom>
            <a:avLst/>
            <a:gdLst>
              <a:gd name="T0" fmla="*/ 0 w 291830"/>
              <a:gd name="T1" fmla="*/ 3766226 h 2842098"/>
              <a:gd name="T2" fmla="*/ 223736 w 291830"/>
              <a:gd name="T3" fmla="*/ 2148 h 2842098"/>
              <a:gd name="T4" fmla="*/ 447472 w 291830"/>
              <a:gd name="T5" fmla="*/ 3753335 h 28420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1830" h="2842098">
                <a:moveTo>
                  <a:pt x="0" y="2842098"/>
                </a:moveTo>
                <a:cubicBezTo>
                  <a:pt x="48638" y="1422670"/>
                  <a:pt x="97277" y="3242"/>
                  <a:pt x="145915" y="1621"/>
                </a:cubicBezTo>
                <a:cubicBezTo>
                  <a:pt x="194553" y="0"/>
                  <a:pt x="243191" y="1416185"/>
                  <a:pt x="291830" y="283237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462A00"/>
          </a:solidFill>
          <a:ln w="12700">
            <a:noFill/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5822950"/>
            <a:ext cx="9144000" cy="12065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12700">
            <a:noFill/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1157051" y="2688651"/>
          <a:ext cx="5167313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1104840" imgH="393480" progId="Equation.3">
                  <p:embed/>
                </p:oleObj>
              </mc:Choice>
              <mc:Fallback>
                <p:oleObj name="Equation" r:id="rId6" imgW="110484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051" y="2688651"/>
                        <a:ext cx="5167313" cy="183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14400" y="1711325"/>
            <a:ext cx="75771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To decrease the pressure caused by a force, how must you change the area to which it's applied?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2657475"/>
            <a:ext cx="2905125" cy="2905125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2438" y="3355975"/>
            <a:ext cx="1322387" cy="1470025"/>
          </a:xfrm>
          <a:prstGeom prst="rect">
            <a:avLst/>
          </a:prstGeom>
          <a:noFill/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473450" y="385286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00B0F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6913" y="5661025"/>
            <a:ext cx="2084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Calisto MT"/>
              </a:rPr>
              <a:t>Increase the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64744" y="1516974"/>
            <a:ext cx="75088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sto MT"/>
              </a:rPr>
              <a:t>Besides fitting together like puzzle pieces, what </a:t>
            </a:r>
            <a:r>
              <a:rPr lang="en-US" sz="2400" dirty="0">
                <a:latin typeface="Calisto MT"/>
              </a:rPr>
              <a:t>are some major evidences for plate tectonics and Pangaea?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6014" y="2742491"/>
            <a:ext cx="49364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smtClean="0">
                <a:latin typeface="Calisto MT"/>
              </a:rPr>
              <a:t>Magnetic </a:t>
            </a:r>
            <a:r>
              <a:rPr lang="en-US" sz="2400" dirty="0">
                <a:latin typeface="Calisto MT"/>
              </a:rPr>
              <a:t>field consistencies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err="1">
                <a:latin typeface="Calisto MT"/>
              </a:rPr>
              <a:t>Paleoclimatic</a:t>
            </a:r>
            <a:r>
              <a:rPr lang="en-US" sz="2400" dirty="0">
                <a:latin typeface="Calisto MT"/>
              </a:rPr>
              <a:t> consistencies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latin typeface="Calisto MT"/>
              </a:rPr>
              <a:t>Glacier tracks consistencies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latin typeface="Calisto MT"/>
              </a:rPr>
              <a:t>Volcano and earthquake patterns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175" y="2578100"/>
            <a:ext cx="3130550" cy="3903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14400" y="1711325"/>
            <a:ext cx="6321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A sample starts with 100% of a certain isotope at noon. At 8pm on the same day, the sample is down to 25%.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What is the half-life of this sample?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65516" y="4115002"/>
            <a:ext cx="61792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sto MT"/>
              </a:rPr>
              <a:t>That means at 4pm it was 50% </a:t>
            </a:r>
            <a:endParaRPr lang="en-US" sz="2800" dirty="0" smtClean="0">
              <a:latin typeface="Calisto M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68112" y="5035887"/>
            <a:ext cx="3974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sto MT"/>
              </a:rPr>
              <a:t>so </a:t>
            </a:r>
            <a:r>
              <a:rPr lang="en-US" sz="2800" dirty="0">
                <a:latin typeface="Calisto MT"/>
              </a:rPr>
              <a:t>the half-life is 4 </a:t>
            </a:r>
            <a:r>
              <a:rPr lang="en-US" sz="2800" dirty="0" smtClean="0">
                <a:latin typeface="Calisto MT"/>
              </a:rPr>
              <a:t>hours</a:t>
            </a:r>
            <a:endParaRPr lang="en-US" sz="2800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42975" y="1711325"/>
            <a:ext cx="770413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When a diver tucks in to a fetal position he will begin to flip around faster. This is an example of conservation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of...?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590800"/>
            <a:ext cx="3805237" cy="2657475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70013" y="5467350"/>
            <a:ext cx="447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Angular momentum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71513" y="1546225"/>
            <a:ext cx="78311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T/F: It is impossible for humans to change the chemical composition of the earth's atmosphere.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4088" y="2517775"/>
            <a:ext cx="5357812" cy="4019550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50913" y="2840038"/>
            <a:ext cx="96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sto MT"/>
              </a:rPr>
              <a:t>False</a:t>
            </a:r>
            <a:endParaRPr lang="en-US" sz="2400" dirty="0">
              <a:latin typeface="Calisto MT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050" y="3863975"/>
            <a:ext cx="3119438" cy="2411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6063" y="2719388"/>
            <a:ext cx="2219325" cy="644525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6975" y="2720975"/>
            <a:ext cx="528638" cy="528638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Grp="1"/>
          </p:cNvSpPr>
          <p:nvPr>
            <p:ph type="title" idx="4294967295"/>
          </p:nvPr>
        </p:nvSpPr>
        <p:spPr>
          <a:xfrm>
            <a:off x="622300" y="544513"/>
            <a:ext cx="3063875" cy="674687"/>
          </a:xfrm>
        </p:spPr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44513" y="1360488"/>
            <a:ext cx="7694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A bullet is fired horizontally from a gun at the same time that another bullet is dropped from the same height as the gun(air resistance is </a:t>
            </a:r>
            <a:r>
              <a:rPr lang="en-US" sz="2400" u="sng">
                <a:latin typeface="Calisto MT"/>
              </a:rPr>
              <a:t>neglected)</a:t>
            </a:r>
            <a:r>
              <a:rPr lang="en-US" sz="2400">
                <a:latin typeface="Calisto MT"/>
              </a:rPr>
              <a:t>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7975" y="5957888"/>
            <a:ext cx="6521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Calisto MT"/>
              </a:rPr>
              <a:t>What if the masses of the two bullets are </a:t>
            </a:r>
            <a:r>
              <a:rPr lang="en-US" sz="2000" u="sng">
                <a:latin typeface="Calisto MT"/>
              </a:rPr>
              <a:t>not</a:t>
            </a:r>
            <a:r>
              <a:rPr lang="en-US" sz="2000">
                <a:latin typeface="Calisto MT"/>
              </a:rPr>
              <a:t> the same, will they hit the ground at the same time?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Calisto MT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4911725"/>
            <a:ext cx="9144000" cy="914400"/>
          </a:xfrm>
          <a:prstGeom prst="rect">
            <a:avLst/>
          </a:prstGeom>
          <a:solidFill>
            <a:srgbClr val="462A00"/>
          </a:solidFill>
          <a:ln w="12700">
            <a:noFill/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4792663"/>
            <a:ext cx="9144000" cy="119062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12700">
            <a:noFill/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724150"/>
            <a:ext cx="528638" cy="528638"/>
          </a:xfrm>
          <a:prstGeom prst="rect">
            <a:avLst/>
          </a:prstGeom>
          <a:noFill/>
        </p:spPr>
      </p:pic>
      <p:cxnSp>
        <p:nvCxnSpPr>
          <p:cNvPr id="7178" name="AutoShape 10"/>
          <p:cNvCxnSpPr>
            <a:cxnSpLocks noChangeShapeType="1"/>
          </p:cNvCxnSpPr>
          <p:nvPr/>
        </p:nvCxnSpPr>
        <p:spPr bwMode="auto">
          <a:xfrm flipH="1">
            <a:off x="155575" y="2976563"/>
            <a:ext cx="9525" cy="1800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84150" y="3589338"/>
            <a:ext cx="33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latin typeface="Times New Roman"/>
                <a:cs typeface="Times New Roman"/>
              </a:rPr>
              <a:t>h</a:t>
            </a:r>
          </a:p>
        </p:txBody>
      </p:sp>
      <p:cxnSp>
        <p:nvCxnSpPr>
          <p:cNvPr id="7180" name="Line 12"/>
          <p:cNvCxnSpPr>
            <a:cxnSpLocks noChangeShapeType="1"/>
          </p:cNvCxnSpPr>
          <p:nvPr/>
        </p:nvCxnSpPr>
        <p:spPr bwMode="auto">
          <a:xfrm>
            <a:off x="0" y="2976563"/>
            <a:ext cx="9144000" cy="0"/>
          </a:xfrm>
          <a:prstGeom prst="line">
            <a:avLst/>
          </a:prstGeom>
          <a:noFill/>
          <a:ln w="12700">
            <a:solidFill>
              <a:schemeClr val="tx1">
                <a:alpha val="36078"/>
              </a:schemeClr>
            </a:solidFill>
            <a:prstDash val="dash"/>
            <a:round/>
            <a:headEnd/>
            <a:tailEnd/>
          </a:ln>
        </p:spPr>
      </p:cxn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3482975" y="2792413"/>
            <a:ext cx="369888" cy="379412"/>
          </a:xfrm>
          <a:prstGeom prst="irregularSeal1">
            <a:avLst/>
          </a:prstGeom>
          <a:solidFill>
            <a:srgbClr val="FFC000">
              <a:alpha val="56862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24" name="Freeform 14"/>
          <p:cNvSpPr>
            <a:spLocks/>
          </p:cNvSpPr>
          <p:nvPr/>
        </p:nvSpPr>
        <p:spPr bwMode="auto">
          <a:xfrm>
            <a:off x="4241800" y="2976563"/>
            <a:ext cx="4824413" cy="1089025"/>
          </a:xfrm>
          <a:custGeom>
            <a:avLst/>
            <a:gdLst>
              <a:gd name="T0" fmla="*/ 0 w 4824919"/>
              <a:gd name="T1" fmla="*/ 486 h 1819883"/>
              <a:gd name="T2" fmla="*/ 2947482 w 4824919"/>
              <a:gd name="T3" fmla="*/ 262742 h 1819883"/>
              <a:gd name="T4" fmla="*/ 4824919 w 4824919"/>
              <a:gd name="T5" fmla="*/ 1090309 h 18198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24919" h="1819883">
                <a:moveTo>
                  <a:pt x="0" y="811"/>
                </a:moveTo>
                <a:cubicBezTo>
                  <a:pt x="1523999" y="0"/>
                  <a:pt x="2143328" y="135376"/>
                  <a:pt x="2947481" y="438555"/>
                </a:cubicBezTo>
                <a:cubicBezTo>
                  <a:pt x="3780818" y="761190"/>
                  <a:pt x="4477965" y="1504545"/>
                  <a:pt x="4824919" y="1819883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6" name="AutoShape 15"/>
          <p:cNvCxnSpPr>
            <a:cxnSpLocks noChangeShapeType="1"/>
          </p:cNvCxnSpPr>
          <p:nvPr/>
        </p:nvCxnSpPr>
        <p:spPr bwMode="auto">
          <a:xfrm>
            <a:off x="954088" y="2986088"/>
            <a:ext cx="0" cy="1079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1316038" y="4164013"/>
            <a:ext cx="5075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alisto MT"/>
              </a:rPr>
              <a:t>Will they hit the ground at the same time?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070600" y="4037013"/>
            <a:ext cx="1222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latin typeface="Calisto MT"/>
              </a:rPr>
              <a:t>YES!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757988" y="5999163"/>
            <a:ext cx="1222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latin typeface="Calisto MT"/>
              </a:rPr>
              <a:t>YES!</a:t>
            </a:r>
          </a:p>
        </p:txBody>
      </p:sp>
      <p:sp>
        <p:nvSpPr>
          <p:cNvPr id="34" name="Rectangle 19"/>
          <p:cNvSpPr/>
          <p:nvPr/>
        </p:nvSpPr>
        <p:spPr>
          <a:xfrm>
            <a:off x="314325" y="5049838"/>
            <a:ext cx="8401050" cy="95408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alisto MT" pitchFamily="18" charset="0"/>
              </a:rPr>
              <a:t>Why? Their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alisto MT" pitchFamily="18" charset="0"/>
              </a:rPr>
              <a:t>vertical accelerations are the same.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chemeClr val="bg1">
                  <a:lumMod val="85000"/>
                </a:schemeClr>
              </a:solidFill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180756">
            <a:off x="4622800" y="3987800"/>
            <a:ext cx="1981200" cy="230505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0525" y="1654175"/>
            <a:ext cx="2900363" cy="4059238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25550" y="1331913"/>
            <a:ext cx="4425950" cy="2686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14400" y="1711325"/>
            <a:ext cx="6321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sto MT"/>
              </a:rPr>
              <a:t>What type of heat transfer occurs when you touch a hot surface?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2600" y="2957513"/>
            <a:ext cx="3232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conduction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68350" y="1527175"/>
            <a:ext cx="67802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Which are the correct three radioactive particles and which one can penetrate matter the most?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0" y="2946400"/>
            <a:ext cx="2857500" cy="31242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25675" y="3424238"/>
            <a:ext cx="20447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Alpha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alisto MT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Beta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alisto MT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Gamma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801938" y="4767263"/>
            <a:ext cx="5048250" cy="74771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14313" y="1400175"/>
            <a:ext cx="3471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What is most dangerous about a radioactive isotope?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9850" y="1352550"/>
            <a:ext cx="5089525" cy="5373688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95338" y="3735388"/>
            <a:ext cx="2200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concentration</a:t>
            </a:r>
          </a:p>
        </p:txBody>
      </p:sp>
      <p:cxnSp>
        <p:nvCxnSpPr>
          <p:cNvPr id="26630" name="AutoShape 6"/>
          <p:cNvCxnSpPr>
            <a:cxnSpLocks noChangeShapeType="1"/>
          </p:cNvCxnSpPr>
          <p:nvPr/>
        </p:nvCxnSpPr>
        <p:spPr bwMode="auto">
          <a:xfrm>
            <a:off x="2665413" y="4105275"/>
            <a:ext cx="5029200" cy="107950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753350" y="5146675"/>
            <a:ext cx="407988" cy="18415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cxnSp>
        <p:nvCxnSpPr>
          <p:cNvPr id="10" name="AutoShape 8"/>
          <p:cNvCxnSpPr>
            <a:cxnSpLocks noChangeShapeType="1"/>
            <a:stCxn id="8" idx="1"/>
          </p:cNvCxnSpPr>
          <p:nvPr/>
        </p:nvCxnSpPr>
        <p:spPr bwMode="auto">
          <a:xfrm flipH="1">
            <a:off x="3346450" y="5238750"/>
            <a:ext cx="4406900" cy="68580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12750" y="5765800"/>
            <a:ext cx="3176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sto MT"/>
              </a:rPr>
              <a:t>Curie’s per square kilometer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52463" y="1411288"/>
            <a:ext cx="63198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What greenhouse gas is most abundant?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625" y="2239963"/>
            <a:ext cx="5356225" cy="4017962"/>
          </a:xfrm>
          <a:prstGeom prst="rect">
            <a:avLst/>
          </a:prstGeom>
          <a:noFill/>
        </p:spPr>
      </p:pic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711950" y="3617913"/>
          <a:ext cx="16605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330057" imgH="215806" progId="Equation.3">
                  <p:embed/>
                </p:oleObj>
              </mc:Choice>
              <mc:Fallback>
                <p:oleObj name="Equation" r:id="rId5" imgW="330057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3617913"/>
                        <a:ext cx="1660525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77875" y="1654175"/>
            <a:ext cx="6321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What is one empirical evidence for anthropogenic contributions to climate change?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75" y="3046413"/>
            <a:ext cx="4056063" cy="3014662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7863" y="2801938"/>
            <a:ext cx="4144962" cy="2222500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91089" y="5399088"/>
            <a:ext cx="287158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sto MT"/>
              </a:rPr>
              <a:t>Hockey stick </a:t>
            </a:r>
            <a:r>
              <a:rPr lang="en-US" sz="2400" dirty="0" smtClean="0">
                <a:latin typeface="Calisto MT"/>
              </a:rPr>
              <a:t>graphs</a:t>
            </a:r>
            <a:endParaRPr lang="en-US" sz="2400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963613" y="1400175"/>
            <a:ext cx="7138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Sound travels at about .2 miles per second. If you hear thunder 5 seconds after seeing lightning, about how many miles away is the lightening?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527175" y="4164013"/>
          <a:ext cx="3065463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609336" imgH="393529" progId="Equation.3">
                  <p:embed/>
                </p:oleObj>
              </mc:Choice>
              <mc:Fallback>
                <p:oleObj name="Equation" r:id="rId4" imgW="609336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4164013"/>
                        <a:ext cx="3065463" cy="197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Line 9"/>
          <p:cNvCxnSpPr>
            <a:cxnSpLocks noChangeShapeType="1"/>
          </p:cNvCxnSpPr>
          <p:nvPr/>
        </p:nvCxnSpPr>
        <p:spPr bwMode="auto">
          <a:xfrm flipV="1">
            <a:off x="2373313" y="5427663"/>
            <a:ext cx="631825" cy="8175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Line 10"/>
          <p:cNvCxnSpPr>
            <a:cxnSpLocks noChangeShapeType="1"/>
          </p:cNvCxnSpPr>
          <p:nvPr/>
        </p:nvCxnSpPr>
        <p:spPr bwMode="auto">
          <a:xfrm flipV="1">
            <a:off x="3965575" y="4841875"/>
            <a:ext cx="631825" cy="8159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394325" y="4589463"/>
          <a:ext cx="19780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6" imgW="393359" imgH="164957" progId="Equation.3">
                  <p:embed/>
                </p:oleObj>
              </mc:Choice>
              <mc:Fallback>
                <p:oleObj name="Equation" r:id="rId6" imgW="393359" imgH="16495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4589463"/>
                        <a:ext cx="1978025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413000" y="2957513"/>
            <a:ext cx="363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if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962275" y="2686050"/>
          <a:ext cx="9572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8" imgW="380835" imgH="393529" progId="Equation.3">
                  <p:embed/>
                </p:oleObj>
              </mc:Choice>
              <mc:Fallback>
                <p:oleObj name="Equation" r:id="rId8" imgW="380835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2686050"/>
                        <a:ext cx="95726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198938" y="2963863"/>
            <a:ext cx="758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then</a:t>
            </a: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5113338" y="2963863"/>
          <a:ext cx="13398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0" imgW="533160" imgH="177480" progId="Equation.3">
                  <p:embed/>
                </p:oleObj>
              </mc:Choice>
              <mc:Fallback>
                <p:oleObj name="Equation" r:id="rId10" imgW="53316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2963863"/>
                        <a:ext cx="133985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74675" y="1498600"/>
            <a:ext cx="77136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The valence electrons of an element have the electronic configuration 1s</a:t>
            </a:r>
            <a:r>
              <a:rPr lang="en-US" sz="2400" baseline="30000">
                <a:latin typeface="Calisto MT"/>
              </a:rPr>
              <a:t>2</a:t>
            </a:r>
            <a:r>
              <a:rPr lang="en-US" sz="2400">
                <a:latin typeface="Calisto MT"/>
              </a:rPr>
              <a:t> 2s</a:t>
            </a:r>
            <a:r>
              <a:rPr lang="en-US" sz="2400" baseline="30000">
                <a:latin typeface="Calisto MT"/>
              </a:rPr>
              <a:t>2</a:t>
            </a:r>
            <a:r>
              <a:rPr lang="en-US" sz="2400">
                <a:latin typeface="Calisto MT"/>
              </a:rPr>
              <a:t> 2p</a:t>
            </a:r>
            <a:r>
              <a:rPr lang="en-US" sz="2400" baseline="30000">
                <a:latin typeface="Calisto MT"/>
              </a:rPr>
              <a:t>6</a:t>
            </a:r>
            <a:r>
              <a:rPr lang="en-US" sz="2400">
                <a:latin typeface="Calisto MT"/>
              </a:rPr>
              <a:t>. Identify the element and make a prediction about its tendency to react with other elements.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75" y="2817813"/>
            <a:ext cx="5510213" cy="3611562"/>
          </a:xfrm>
          <a:prstGeom prst="rect">
            <a:avLst/>
          </a:prstGeom>
          <a:noFill/>
        </p:spPr>
      </p:pic>
      <p:sp>
        <p:nvSpPr>
          <p:cNvPr id="6" name="AutoShape 5"/>
          <p:cNvSpPr/>
          <p:nvPr/>
        </p:nvSpPr>
        <p:spPr bwMode="auto">
          <a:xfrm>
            <a:off x="2441575" y="1906588"/>
            <a:ext cx="438150" cy="369887"/>
          </a:xfrm>
          <a:prstGeom prst="round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7" name="AutoShape 6"/>
          <p:cNvSpPr/>
          <p:nvPr/>
        </p:nvSpPr>
        <p:spPr bwMode="auto">
          <a:xfrm>
            <a:off x="522288" y="3103563"/>
            <a:ext cx="314325" cy="317500"/>
          </a:xfrm>
          <a:prstGeom prst="round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8" name="AutoShape 7"/>
          <p:cNvSpPr/>
          <p:nvPr/>
        </p:nvSpPr>
        <p:spPr bwMode="auto">
          <a:xfrm>
            <a:off x="5451475" y="3090863"/>
            <a:ext cx="314325" cy="317500"/>
          </a:xfrm>
          <a:prstGeom prst="round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5100" y="3035300"/>
            <a:ext cx="315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Calisto MT"/>
              </a:rPr>
              <a:t>1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80975" y="3392488"/>
            <a:ext cx="31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Calisto MT"/>
              </a:rPr>
              <a:t>2</a:t>
            </a:r>
          </a:p>
        </p:txBody>
      </p:sp>
      <p:sp>
        <p:nvSpPr>
          <p:cNvPr id="11" name="AutoShape 10"/>
          <p:cNvSpPr/>
          <p:nvPr/>
        </p:nvSpPr>
        <p:spPr bwMode="auto">
          <a:xfrm>
            <a:off x="2876550" y="1903413"/>
            <a:ext cx="436563" cy="369887"/>
          </a:xfrm>
          <a:prstGeom prst="round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12" name="AutoShape 11"/>
          <p:cNvSpPr/>
          <p:nvPr/>
        </p:nvSpPr>
        <p:spPr bwMode="auto">
          <a:xfrm>
            <a:off x="528638" y="3430588"/>
            <a:ext cx="314325" cy="317500"/>
          </a:xfrm>
          <a:prstGeom prst="round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13" name="AutoShape 12"/>
          <p:cNvSpPr/>
          <p:nvPr/>
        </p:nvSpPr>
        <p:spPr bwMode="auto">
          <a:xfrm>
            <a:off x="827088" y="3436938"/>
            <a:ext cx="314325" cy="317500"/>
          </a:xfrm>
          <a:prstGeom prst="round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14" name="AutoShape 13"/>
          <p:cNvSpPr/>
          <p:nvPr/>
        </p:nvSpPr>
        <p:spPr bwMode="auto">
          <a:xfrm>
            <a:off x="3994150" y="3424238"/>
            <a:ext cx="315913" cy="317500"/>
          </a:xfrm>
          <a:prstGeom prst="round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15" name="AutoShape 14"/>
          <p:cNvSpPr/>
          <p:nvPr/>
        </p:nvSpPr>
        <p:spPr bwMode="auto">
          <a:xfrm>
            <a:off x="4867275" y="3430588"/>
            <a:ext cx="314325" cy="317500"/>
          </a:xfrm>
          <a:prstGeom prst="round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16" name="AutoShape 15"/>
          <p:cNvSpPr/>
          <p:nvPr/>
        </p:nvSpPr>
        <p:spPr bwMode="auto">
          <a:xfrm>
            <a:off x="4575175" y="3430588"/>
            <a:ext cx="314325" cy="317500"/>
          </a:xfrm>
          <a:prstGeom prst="round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17" name="AutoShape 16"/>
          <p:cNvSpPr/>
          <p:nvPr/>
        </p:nvSpPr>
        <p:spPr bwMode="auto">
          <a:xfrm>
            <a:off x="5168900" y="3430588"/>
            <a:ext cx="314325" cy="317500"/>
          </a:xfrm>
          <a:prstGeom prst="round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18" name="AutoShape 17"/>
          <p:cNvSpPr/>
          <p:nvPr/>
        </p:nvSpPr>
        <p:spPr bwMode="auto">
          <a:xfrm>
            <a:off x="5457825" y="3436938"/>
            <a:ext cx="314325" cy="317500"/>
          </a:xfrm>
          <a:prstGeom prst="round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19" name="AutoShape 18"/>
          <p:cNvSpPr/>
          <p:nvPr/>
        </p:nvSpPr>
        <p:spPr bwMode="auto">
          <a:xfrm>
            <a:off x="3359150" y="1909763"/>
            <a:ext cx="438150" cy="369887"/>
          </a:xfrm>
          <a:prstGeom prst="round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20" name="AutoShape 15"/>
          <p:cNvSpPr/>
          <p:nvPr/>
        </p:nvSpPr>
        <p:spPr bwMode="auto">
          <a:xfrm>
            <a:off x="4299543" y="3427340"/>
            <a:ext cx="314325" cy="317500"/>
          </a:xfrm>
          <a:prstGeom prst="round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92774" y="3242304"/>
            <a:ext cx="291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It’s a noble gas so it is very stable does react with other elements.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27088" y="1439863"/>
            <a:ext cx="6321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The major difference in the molecular structure of saturated and unsaturated fats 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alisto M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513" y="2424113"/>
            <a:ext cx="4344987" cy="4268787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91188" y="4046538"/>
            <a:ext cx="1338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latin typeface="Calisto MT"/>
              </a:rPr>
              <a:t>Kinks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hotBefo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1846263"/>
            <a:ext cx="4254500" cy="2803525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5100" y="1362075"/>
            <a:ext cx="7354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How are you able to cool soup by blowing on it?</a:t>
            </a: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8288" y="1449388"/>
            <a:ext cx="2486025" cy="1887537"/>
          </a:xfrm>
          <a:prstGeom prst="rect">
            <a:avLst/>
          </a:prstGeom>
          <a:noFill/>
        </p:spPr>
      </p:pic>
      <p:pic>
        <p:nvPicPr>
          <p:cNvPr id="6" name="Picture 5" descr="ho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858" y="1851228"/>
            <a:ext cx="4283075" cy="2798763"/>
          </a:xfrm>
          <a:prstGeom prst="rect">
            <a:avLst/>
          </a:prstGeom>
          <a:noFill/>
        </p:spPr>
      </p:pic>
      <p:pic>
        <p:nvPicPr>
          <p:cNvPr id="8" name="Picture 7" descr="coolOff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1688" y="3589338"/>
            <a:ext cx="4411662" cy="277177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78013" y="4795838"/>
            <a:ext cx="1052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~208F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392488" y="2370138"/>
            <a:ext cx="1316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C00000"/>
                </a:solidFill>
                <a:latin typeface="Calisto MT"/>
              </a:rPr>
              <a:t>Hottest soup molecules</a:t>
            </a:r>
          </a:p>
        </p:txBody>
      </p:sp>
      <p:cxnSp>
        <p:nvCxnSpPr>
          <p:cNvPr id="12" name="AutoShape 10"/>
          <p:cNvCxnSpPr>
            <a:cxnSpLocks noChangeShapeType="1"/>
            <a:stCxn id="10" idx="2"/>
          </p:cNvCxnSpPr>
          <p:nvPr/>
        </p:nvCxnSpPr>
        <p:spPr bwMode="auto">
          <a:xfrm flipH="1">
            <a:off x="3930650" y="2894013"/>
            <a:ext cx="119063" cy="9874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AutoShape 11"/>
          <p:cNvSpPr/>
          <p:nvPr/>
        </p:nvSpPr>
        <p:spPr bwMode="auto">
          <a:xfrm rot="854757">
            <a:off x="8031163" y="5453063"/>
            <a:ext cx="1847850" cy="504825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083300" y="6286500"/>
            <a:ext cx="896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~72F</a:t>
            </a:r>
          </a:p>
        </p:txBody>
      </p:sp>
      <p:cxnSp>
        <p:nvCxnSpPr>
          <p:cNvPr id="17" name="Line 13"/>
          <p:cNvCxnSpPr>
            <a:cxnSpLocks noChangeShapeType="1"/>
          </p:cNvCxnSpPr>
          <p:nvPr/>
        </p:nvCxnSpPr>
        <p:spPr bwMode="auto">
          <a:xfrm>
            <a:off x="8072438" y="5408613"/>
            <a:ext cx="4762" cy="617537"/>
          </a:xfrm>
          <a:prstGeom prst="line">
            <a:avLst/>
          </a:prstGeom>
          <a:noFill/>
          <a:ln w="25400">
            <a:solidFill>
              <a:srgbClr val="7D435D"/>
            </a:solidFill>
            <a:round/>
            <a:headEnd/>
            <a:tailEnd/>
          </a:ln>
        </p:spPr>
      </p:cxnSp>
      <p:cxnSp>
        <p:nvCxnSpPr>
          <p:cNvPr id="20" name="AutoShape 14"/>
          <p:cNvCxnSpPr>
            <a:cxnSpLocks noChangeShapeType="1"/>
            <a:stCxn id="15" idx="0"/>
          </p:cNvCxnSpPr>
          <p:nvPr/>
        </p:nvCxnSpPr>
        <p:spPr bwMode="auto">
          <a:xfrm flipV="1">
            <a:off x="6530975" y="6078538"/>
            <a:ext cx="34925" cy="2079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50838" y="5768975"/>
            <a:ext cx="4357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Blow away the </a:t>
            </a:r>
            <a:r>
              <a:rPr lang="en-US" sz="2400" i="1">
                <a:latin typeface="Calisto MT"/>
              </a:rPr>
              <a:t>hottest</a:t>
            </a:r>
            <a:r>
              <a:rPr lang="en-US" sz="2400">
                <a:latin typeface="Calisto MT"/>
              </a:rPr>
              <a:t>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81038" y="1585913"/>
            <a:ext cx="7353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What is Ionization energy?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4975" y="1698625"/>
            <a:ext cx="3590925" cy="38100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03338" y="5613400"/>
            <a:ext cx="7713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Energy required to free an electron from an atom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96793">
            <a:off x="4670860" y="1682248"/>
            <a:ext cx="1300316" cy="1459789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622300" y="0"/>
            <a:ext cx="3832225" cy="1219200"/>
          </a:xfrm>
        </p:spPr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79413" y="1349375"/>
            <a:ext cx="8512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sto MT"/>
              </a:rPr>
              <a:t>An astronaut measures the mass and length of a ruler </a:t>
            </a:r>
            <a:r>
              <a:rPr lang="en-US" sz="2400" u="sng" dirty="0">
                <a:latin typeface="Calisto MT"/>
              </a:rPr>
              <a:t>before</a:t>
            </a:r>
            <a:r>
              <a:rPr lang="en-US" sz="2400" dirty="0">
                <a:latin typeface="Calisto MT"/>
              </a:rPr>
              <a:t> taking it on a flight to </a:t>
            </a:r>
            <a:r>
              <a:rPr lang="en-US" sz="2400" dirty="0" smtClean="0">
                <a:latin typeface="Calisto MT"/>
              </a:rPr>
              <a:t>Neptune</a:t>
            </a:r>
            <a:endParaRPr lang="en-US" sz="2400" dirty="0">
              <a:latin typeface="Calisto MT"/>
            </a:endParaRPr>
          </a:p>
        </p:txBody>
      </p:sp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8656" y="1940298"/>
            <a:ext cx="758947" cy="579166"/>
          </a:xfrm>
          <a:prstGeom prst="rect">
            <a:avLst/>
          </a:prstGeom>
          <a:noFill/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2037" y="5643910"/>
            <a:ext cx="4559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alisto MT"/>
              </a:rPr>
              <a:t>Will either the mass or length change?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996639" y="5473633"/>
            <a:ext cx="93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Calisto MT"/>
              </a:rPr>
              <a:t>No!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2861" y="6245934"/>
            <a:ext cx="8401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sto MT"/>
              </a:rPr>
              <a:t>Why? The two measurements were made </a:t>
            </a:r>
            <a:r>
              <a:rPr lang="en-US" sz="2000" dirty="0">
                <a:latin typeface="Calisto MT"/>
              </a:rPr>
              <a:t>in the same reference frame.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8906" y="3106841"/>
            <a:ext cx="8512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sto MT"/>
              </a:rPr>
              <a:t>While </a:t>
            </a:r>
            <a:r>
              <a:rPr lang="en-US" sz="2400" dirty="0">
                <a:latin typeface="Calisto MT"/>
              </a:rPr>
              <a:t>travelling at a speed </a:t>
            </a:r>
            <a:r>
              <a:rPr lang="en-US" sz="2400" u="sng" dirty="0">
                <a:latin typeface="Calisto MT"/>
              </a:rPr>
              <a:t>near the speed of light</a:t>
            </a:r>
            <a:r>
              <a:rPr lang="en-US" sz="2400" dirty="0">
                <a:latin typeface="Calisto MT"/>
              </a:rPr>
              <a:t>, the astronaut measures the mass and length of the ruler </a:t>
            </a:r>
            <a:r>
              <a:rPr lang="en-US" sz="2400" u="sng" dirty="0">
                <a:latin typeface="Calisto MT"/>
              </a:rPr>
              <a:t>again</a:t>
            </a:r>
            <a:r>
              <a:rPr lang="en-US" sz="2400" dirty="0">
                <a:latin typeface="Calisto MT"/>
              </a:rPr>
              <a:t>.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0223" y="3946008"/>
            <a:ext cx="365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ictur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1227" y="4020246"/>
            <a:ext cx="1686160" cy="1638529"/>
          </a:xfrm>
          <a:prstGeom prst="rect">
            <a:avLst/>
          </a:prstGeom>
          <a:effectLst>
            <a:outerShdw blurRad="419100" sx="123000" sy="123000" algn="ctr" rotWithShape="0">
              <a:schemeClr val="tx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50838" y="1449388"/>
            <a:ext cx="7888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What is the difference between diffraction and refraction?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713" y="2136775"/>
            <a:ext cx="3152775" cy="2674938"/>
          </a:xfrm>
          <a:prstGeom prst="rect">
            <a:avLst/>
          </a:prstGeo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2050" y="2078038"/>
            <a:ext cx="2857500" cy="2819400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61988" y="5010150"/>
            <a:ext cx="398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diffraction is light bending around corners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14875" y="4986338"/>
            <a:ext cx="3987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refraction is light bending at an interface between two different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1038" y="1585913"/>
            <a:ext cx="7353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sto MT"/>
              </a:rPr>
              <a:t>Rearrange the following materials </a:t>
            </a:r>
            <a:r>
              <a:rPr lang="en-US" sz="2400" dirty="0">
                <a:latin typeface="Calisto MT"/>
              </a:rPr>
              <a:t>in increasing density?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38" y="2609850"/>
            <a:ext cx="1839912" cy="1839913"/>
          </a:xfrm>
          <a:prstGeom prst="rect">
            <a:avLst/>
          </a:prstGeom>
          <a:noFill/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2686050"/>
            <a:ext cx="1393825" cy="1779588"/>
          </a:xfrm>
          <a:prstGeom prst="rect">
            <a:avLst/>
          </a:prstGeom>
          <a:noFill/>
        </p:spPr>
      </p:pic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3763" y="2738438"/>
            <a:ext cx="1754187" cy="1663700"/>
          </a:xfrm>
          <a:prstGeom prst="rect">
            <a:avLst/>
          </a:prstGeom>
          <a:noFill/>
        </p:spPr>
      </p:pic>
      <p:pic>
        <p:nvPicPr>
          <p:cNvPr id="33799" name="Picture 14" descr="s12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4075" y="2805113"/>
            <a:ext cx="1206500" cy="1436687"/>
          </a:xfrm>
          <a:prstGeom prst="rect">
            <a:avLst/>
          </a:prstGeom>
          <a:noFill/>
        </p:spPr>
      </p:pic>
      <p:pic>
        <p:nvPicPr>
          <p:cNvPr id="33800" name="Picture 15" descr="s12s3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22750" y="2860675"/>
            <a:ext cx="1497013" cy="1477963"/>
          </a:xfrm>
          <a:prstGeom prst="rect">
            <a:avLst/>
          </a:prstGeom>
          <a:noFill/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30200" y="4737100"/>
            <a:ext cx="8570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latin typeface="Calisto MT"/>
              </a:rPr>
              <a:t>Aluminum  Styrofoam   lead        gold     copper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7213" y="3115565"/>
            <a:ext cx="1839912" cy="1839912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873250" y="4890390"/>
            <a:ext cx="1692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2.70 g·cm</a:t>
            </a:r>
            <a:r>
              <a:rPr lang="en-US" sz="2400" baseline="30000">
                <a:latin typeface="Calisto MT"/>
              </a:rPr>
              <a:t>−3</a:t>
            </a:r>
            <a:endParaRPr lang="en-US" sz="2400">
              <a:latin typeface="Calisto MT"/>
            </a:endParaRP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550" y="3688652"/>
            <a:ext cx="1393825" cy="1778000"/>
          </a:xfrm>
          <a:prstGeom prst="rect">
            <a:avLst/>
          </a:prstGeom>
          <a:noFill/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838575" y="4364927"/>
            <a:ext cx="1692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8.94 g·cm</a:t>
            </a:r>
            <a:r>
              <a:rPr lang="en-US" sz="2400" baseline="30000">
                <a:latin typeface="Calisto MT"/>
              </a:rPr>
              <a:t>−3</a:t>
            </a:r>
            <a:endParaRPr lang="en-US" sz="2400">
              <a:latin typeface="Calisto MT"/>
            </a:endParaRPr>
          </a:p>
        </p:txBody>
      </p:sp>
      <p:pic>
        <p:nvPicPr>
          <p:cNvPr id="3482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0788" y="2572640"/>
            <a:ext cx="1754187" cy="1663700"/>
          </a:xfrm>
          <a:prstGeom prst="rect">
            <a:avLst/>
          </a:prstGeom>
          <a:noFill/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7199313" y="3080640"/>
            <a:ext cx="191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19.30 g·cm</a:t>
            </a:r>
            <a:r>
              <a:rPr lang="en-US" sz="2400" baseline="30000">
                <a:latin typeface="Calisto MT"/>
              </a:rPr>
              <a:t>−3</a:t>
            </a:r>
            <a:endParaRPr lang="en-US" sz="2400">
              <a:latin typeface="Calisto MT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5554663" y="3617215"/>
            <a:ext cx="1866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11.34 g·cm</a:t>
            </a:r>
            <a:r>
              <a:rPr lang="en-US" sz="2400" baseline="30000">
                <a:latin typeface="Calisto MT"/>
              </a:rPr>
              <a:t>−3</a:t>
            </a:r>
            <a:endParaRPr lang="en-US" sz="2400">
              <a:latin typeface="Calisto MT"/>
            </a:endParaRPr>
          </a:p>
        </p:txBody>
      </p:sp>
      <p:pic>
        <p:nvPicPr>
          <p:cNvPr id="34827" name="Picture 14" descr="s12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1588390"/>
            <a:ext cx="1204913" cy="1436687"/>
          </a:xfrm>
          <a:prstGeom prst="rect">
            <a:avLst/>
          </a:prstGeom>
          <a:noFill/>
        </p:spPr>
      </p:pic>
      <p:pic>
        <p:nvPicPr>
          <p:cNvPr id="34828" name="Picture 15" descr="s12s3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94350" y="2032890"/>
            <a:ext cx="1497013" cy="1479550"/>
          </a:xfrm>
          <a:prstGeom prst="rect">
            <a:avLst/>
          </a:prstGeom>
          <a:noFill/>
        </p:spPr>
      </p:pic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187325" y="5519040"/>
            <a:ext cx="1692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1.05 g·cm</a:t>
            </a:r>
            <a:r>
              <a:rPr lang="en-US" sz="2400" baseline="30000">
                <a:latin typeface="Calisto MT"/>
              </a:rPr>
              <a:t>−3</a:t>
            </a:r>
            <a:endParaRPr lang="en-US" sz="240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81038" y="1585913"/>
            <a:ext cx="7353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The double-slit experiment shows both the particle and the wave nature of matter by…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8963" y="2749550"/>
            <a:ext cx="1943100" cy="2352675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5075" y="2724150"/>
            <a:ext cx="1933575" cy="2362200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0088" y="5221288"/>
            <a:ext cx="36099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diffraction of electrons making inference patterns on a screen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3575" y="3506788"/>
            <a:ext cx="923925" cy="560387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963" y="4630738"/>
            <a:ext cx="966787" cy="561975"/>
          </a:xfrm>
          <a:prstGeom prst="rect">
            <a:avLst/>
          </a:prstGeom>
          <a:noFill/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814888" y="5265738"/>
            <a:ext cx="2382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…only when not observed at the slits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1038" y="1585913"/>
            <a:ext cx="7353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What were the sequence of events(experiments) and models that led to the Bohr model?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alisto MT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350" y="2698750"/>
            <a:ext cx="1790700" cy="1790700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3125" y="2635250"/>
            <a:ext cx="1733550" cy="2638425"/>
          </a:xfrm>
          <a:prstGeom prst="rect">
            <a:avLst/>
          </a:prstGeom>
          <a:noFill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6925" y="2728913"/>
            <a:ext cx="2466975" cy="1847850"/>
          </a:xfrm>
          <a:prstGeom prst="rect">
            <a:avLst/>
          </a:prstGeom>
          <a:noFill/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4988" y="5037138"/>
            <a:ext cx="2432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Plum pudding model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46438" y="5229225"/>
            <a:ext cx="2432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Rutherford scattering experiment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927725" y="4797425"/>
            <a:ext cx="2432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Atomic solar system model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759450" y="4232275"/>
            <a:ext cx="3033713" cy="592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81038" y="1585913"/>
            <a:ext cx="7353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What is the difference between an orbital and an orbit?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alisto MT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75" y="2081213"/>
            <a:ext cx="3397250" cy="3397250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950" y="2768600"/>
            <a:ext cx="3810000" cy="2857500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737100" y="4941888"/>
            <a:ext cx="2003425" cy="593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400175" y="5553075"/>
            <a:ext cx="2432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orbit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65750" y="5608638"/>
            <a:ext cx="2432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orbital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61938" y="1489075"/>
            <a:ext cx="86090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Temperature is a measure of…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9525" y="3459163"/>
            <a:ext cx="2933700" cy="2333625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44738" y="3003550"/>
            <a:ext cx="6429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Average kinetic energy of a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61938" y="1489075"/>
            <a:ext cx="86090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Why does water expand when it freezes?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725" y="2062163"/>
            <a:ext cx="6376988" cy="3516312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07988" y="5757863"/>
            <a:ext cx="8220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sto MT"/>
              </a:rPr>
              <a:t>The kinetic energy of the water molecules is low enough for hydrogen bonds between each water molecule to force the water into an open crystal.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435475" y="1993900"/>
            <a:ext cx="3443288" cy="3676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61938" y="1489075"/>
            <a:ext cx="86090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The Heisenberg uncertainty principle states:</a:t>
            </a:r>
          </a:p>
        </p:txBody>
      </p:sp>
      <p:pic>
        <p:nvPicPr>
          <p:cNvPr id="5" name="Picture 4" descr="reality_wavepacke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975" y="2373313"/>
            <a:ext cx="2981325" cy="23241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0563" y="5124450"/>
            <a:ext cx="8161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sto MT"/>
              </a:rPr>
              <a:t>There is a fundamental limit on </a:t>
            </a:r>
            <a:r>
              <a:rPr lang="en-US" sz="2400" dirty="0" smtClean="0">
                <a:latin typeface="Calisto MT"/>
              </a:rPr>
              <a:t>which the position </a:t>
            </a:r>
            <a:r>
              <a:rPr lang="en-US" sz="2400" dirty="0">
                <a:latin typeface="Calisto MT"/>
              </a:rPr>
              <a:t>and momentum, can be simultaneously known.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3" y="2078038"/>
            <a:ext cx="5181600" cy="4648200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61938" y="1382071"/>
            <a:ext cx="86090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sto MT"/>
              </a:rPr>
              <a:t>What principle states: No more than two electrons can occupy the same orbital (in a given shell)?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11775" y="2517775"/>
            <a:ext cx="3676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sto MT"/>
              </a:rPr>
              <a:t>Pauli Exclusion Principle</a:t>
            </a:r>
            <a:endParaRPr lang="en-US" sz="2400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622300" y="0"/>
            <a:ext cx="3832225" cy="1219200"/>
          </a:xfrm>
        </p:spPr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41350" y="1563688"/>
            <a:ext cx="7694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The basic difference between </a:t>
            </a:r>
            <a:r>
              <a:rPr lang="en-US" sz="2400" u="sng">
                <a:latin typeface="Calisto MT"/>
              </a:rPr>
              <a:t>red and green</a:t>
            </a:r>
            <a:r>
              <a:rPr lang="en-US" sz="2400">
                <a:latin typeface="Calisto MT"/>
              </a:rPr>
              <a:t> light viewed in a vacuum is that…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alisto MT"/>
            </a:endParaRPr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1187044" y="3118222"/>
            <a:ext cx="3268223" cy="1265237"/>
          </a:xfrm>
          <a:custGeom>
            <a:avLst/>
            <a:gdLst>
              <a:gd name="T0" fmla="*/ 0 w 1672557"/>
              <a:gd name="T1" fmla="*/ 510702 h 1266217"/>
              <a:gd name="T2" fmla="*/ 302028 w 1672557"/>
              <a:gd name="T3" fmla="*/ 569068 h 1266217"/>
              <a:gd name="T4" fmla="*/ 652068 w 1672557"/>
              <a:gd name="T5" fmla="*/ 938719 h 1266217"/>
              <a:gd name="T6" fmla="*/ 834698 w 1672557"/>
              <a:gd name="T7" fmla="*/ 53502 h 1266217"/>
              <a:gd name="T8" fmla="*/ 986887 w 1672557"/>
              <a:gd name="T9" fmla="*/ 1230549 h 1266217"/>
              <a:gd name="T10" fmla="*/ 1169516 w 1672557"/>
              <a:gd name="T11" fmla="*/ 4864 h 1266217"/>
              <a:gd name="T12" fmla="*/ 1276050 w 1672557"/>
              <a:gd name="T13" fmla="*/ 1259732 h 1266217"/>
              <a:gd name="T14" fmla="*/ 1443460 w 1672557"/>
              <a:gd name="T15" fmla="*/ 43775 h 1266217"/>
              <a:gd name="T16" fmla="*/ 1565214 w 1672557"/>
              <a:gd name="T17" fmla="*/ 1181911 h 1266217"/>
              <a:gd name="T18" fmla="*/ 1732622 w 1672557"/>
              <a:gd name="T19" fmla="*/ 131324 h 1266217"/>
              <a:gd name="T20" fmla="*/ 1884813 w 1672557"/>
              <a:gd name="T21" fmla="*/ 977630 h 1266217"/>
              <a:gd name="T22" fmla="*/ 2189194 w 1672557"/>
              <a:gd name="T23" fmla="*/ 569068 h 1266217"/>
              <a:gd name="T24" fmla="*/ 2616742 w 1672557"/>
              <a:gd name="T25" fmla="*/ 481519 h 12662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72557" h="1266217">
                <a:moveTo>
                  <a:pt x="0" y="510702"/>
                </a:moveTo>
                <a:cubicBezTo>
                  <a:pt x="133404" y="523672"/>
                  <a:pt x="123585" y="497732"/>
                  <a:pt x="193049" y="569068"/>
                </a:cubicBezTo>
                <a:cubicBezTo>
                  <a:pt x="262513" y="640404"/>
                  <a:pt x="360041" y="1024647"/>
                  <a:pt x="416786" y="938719"/>
                </a:cubicBezTo>
                <a:cubicBezTo>
                  <a:pt x="473531" y="852791"/>
                  <a:pt x="497850" y="4864"/>
                  <a:pt x="533518" y="53502"/>
                </a:cubicBezTo>
                <a:cubicBezTo>
                  <a:pt x="569186" y="102140"/>
                  <a:pt x="595126" y="1238655"/>
                  <a:pt x="630794" y="1230549"/>
                </a:cubicBezTo>
                <a:cubicBezTo>
                  <a:pt x="666462" y="1222443"/>
                  <a:pt x="716722" y="0"/>
                  <a:pt x="747526" y="4864"/>
                </a:cubicBezTo>
                <a:cubicBezTo>
                  <a:pt x="778330" y="9728"/>
                  <a:pt x="786437" y="1253247"/>
                  <a:pt x="815620" y="1259732"/>
                </a:cubicBezTo>
                <a:cubicBezTo>
                  <a:pt x="844803" y="1266217"/>
                  <a:pt x="891820" y="56745"/>
                  <a:pt x="922624" y="43775"/>
                </a:cubicBezTo>
                <a:cubicBezTo>
                  <a:pt x="953428" y="30805"/>
                  <a:pt x="969642" y="1167320"/>
                  <a:pt x="1000446" y="1181911"/>
                </a:cubicBezTo>
                <a:cubicBezTo>
                  <a:pt x="1031250" y="1196503"/>
                  <a:pt x="1073402" y="165371"/>
                  <a:pt x="1107449" y="131324"/>
                </a:cubicBezTo>
                <a:cubicBezTo>
                  <a:pt x="1141496" y="97277"/>
                  <a:pt x="1156088" y="904673"/>
                  <a:pt x="1204726" y="977630"/>
                </a:cubicBezTo>
                <a:cubicBezTo>
                  <a:pt x="1253364" y="1050587"/>
                  <a:pt x="1321307" y="651753"/>
                  <a:pt x="1399279" y="569068"/>
                </a:cubicBezTo>
                <a:cubicBezTo>
                  <a:pt x="1477251" y="486383"/>
                  <a:pt x="1522371" y="492057"/>
                  <a:pt x="1672557" y="481519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5242534" y="3056107"/>
            <a:ext cx="1557101" cy="1266825"/>
          </a:xfrm>
          <a:custGeom>
            <a:avLst/>
            <a:gdLst>
              <a:gd name="T0" fmla="*/ 0 w 2412460"/>
              <a:gd name="T1" fmla="*/ 549612 h 1266217"/>
              <a:gd name="T2" fmla="*/ 398389 w 2412460"/>
              <a:gd name="T3" fmla="*/ 569068 h 1266217"/>
              <a:gd name="T4" fmla="*/ 564989 w 2412460"/>
              <a:gd name="T5" fmla="*/ 938719 h 1266217"/>
              <a:gd name="T6" fmla="*/ 651910 w 2412460"/>
              <a:gd name="T7" fmla="*/ 53502 h 1266217"/>
              <a:gd name="T8" fmla="*/ 724344 w 2412460"/>
              <a:gd name="T9" fmla="*/ 1230549 h 1266217"/>
              <a:gd name="T10" fmla="*/ 811266 w 2412460"/>
              <a:gd name="T11" fmla="*/ 4864 h 1266217"/>
              <a:gd name="T12" fmla="*/ 861970 w 2412460"/>
              <a:gd name="T13" fmla="*/ 1259732 h 1266217"/>
              <a:gd name="T14" fmla="*/ 941648 w 2412460"/>
              <a:gd name="T15" fmla="*/ 43775 h 1266217"/>
              <a:gd name="T16" fmla="*/ 999596 w 2412460"/>
              <a:gd name="T17" fmla="*/ 1181911 h 1266217"/>
              <a:gd name="T18" fmla="*/ 1079273 w 2412460"/>
              <a:gd name="T19" fmla="*/ 131324 h 1266217"/>
              <a:gd name="T20" fmla="*/ 1151707 w 2412460"/>
              <a:gd name="T21" fmla="*/ 977630 h 1266217"/>
              <a:gd name="T22" fmla="*/ 1296576 w 2412460"/>
              <a:gd name="T23" fmla="*/ 569068 h 1266217"/>
              <a:gd name="T24" fmla="*/ 1796374 w 2412460"/>
              <a:gd name="T25" fmla="*/ 491247 h 12662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12460" h="1266217">
                <a:moveTo>
                  <a:pt x="0" y="549612"/>
                </a:moveTo>
                <a:cubicBezTo>
                  <a:pt x="313717" y="572309"/>
                  <a:pt x="408561" y="504217"/>
                  <a:pt x="535021" y="569068"/>
                </a:cubicBezTo>
                <a:cubicBezTo>
                  <a:pt x="661481" y="633919"/>
                  <a:pt x="702013" y="1024647"/>
                  <a:pt x="758758" y="938719"/>
                </a:cubicBezTo>
                <a:cubicBezTo>
                  <a:pt x="815503" y="852791"/>
                  <a:pt x="839822" y="4864"/>
                  <a:pt x="875490" y="53502"/>
                </a:cubicBezTo>
                <a:cubicBezTo>
                  <a:pt x="911158" y="102140"/>
                  <a:pt x="937098" y="1238655"/>
                  <a:pt x="972766" y="1230549"/>
                </a:cubicBezTo>
                <a:cubicBezTo>
                  <a:pt x="1008434" y="1222443"/>
                  <a:pt x="1058694" y="0"/>
                  <a:pt x="1089498" y="4864"/>
                </a:cubicBezTo>
                <a:cubicBezTo>
                  <a:pt x="1120302" y="9728"/>
                  <a:pt x="1128409" y="1253247"/>
                  <a:pt x="1157592" y="1259732"/>
                </a:cubicBezTo>
                <a:cubicBezTo>
                  <a:pt x="1186775" y="1266217"/>
                  <a:pt x="1233792" y="56745"/>
                  <a:pt x="1264596" y="43775"/>
                </a:cubicBezTo>
                <a:cubicBezTo>
                  <a:pt x="1295400" y="30805"/>
                  <a:pt x="1311614" y="1167320"/>
                  <a:pt x="1342418" y="1181911"/>
                </a:cubicBezTo>
                <a:cubicBezTo>
                  <a:pt x="1373222" y="1196503"/>
                  <a:pt x="1415374" y="165371"/>
                  <a:pt x="1449421" y="131324"/>
                </a:cubicBezTo>
                <a:cubicBezTo>
                  <a:pt x="1483468" y="97277"/>
                  <a:pt x="1498060" y="904673"/>
                  <a:pt x="1546698" y="977630"/>
                </a:cubicBezTo>
                <a:cubicBezTo>
                  <a:pt x="1595336" y="1050587"/>
                  <a:pt x="1596957" y="650132"/>
                  <a:pt x="1741251" y="569068"/>
                </a:cubicBezTo>
                <a:cubicBezTo>
                  <a:pt x="1885545" y="488004"/>
                  <a:pt x="2144138" y="492057"/>
                  <a:pt x="2412460" y="491247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2113" y="5021263"/>
            <a:ext cx="6223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Calisto MT"/>
              </a:rPr>
              <a:t>The wavelengths are not the same.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704222" y="5776068"/>
            <a:ext cx="55448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sto MT"/>
              </a:rPr>
              <a:t>Green light has more energy</a:t>
            </a:r>
            <a:endParaRPr lang="en-US" sz="2800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61938" y="1489075"/>
            <a:ext cx="86090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Chemical behavior is determined by the outermost electrons, called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704" y="2830783"/>
            <a:ext cx="4579938" cy="2027237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01042" y="5115195"/>
            <a:ext cx="3676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Valence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61938" y="1489075"/>
            <a:ext cx="860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sto MT"/>
              </a:rPr>
              <a:t>What is true about the periodic table</a:t>
            </a:r>
            <a:r>
              <a:rPr lang="en-US" sz="2400" dirty="0" smtClean="0">
                <a:latin typeface="Calisto MT"/>
              </a:rPr>
              <a:t>?</a:t>
            </a:r>
            <a:endParaRPr lang="en-US" sz="2400" dirty="0">
              <a:latin typeface="Calisto MT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688" y="3121025"/>
            <a:ext cx="3871912" cy="2201863"/>
          </a:xfrm>
          <a:prstGeom prst="rect">
            <a:avLst/>
          </a:prstGeom>
          <a:noFill/>
        </p:spPr>
      </p:pic>
      <p:sp>
        <p:nvSpPr>
          <p:cNvPr id="7" name="Explosion 1 6"/>
          <p:cNvSpPr/>
          <p:nvPr/>
        </p:nvSpPr>
        <p:spPr bwMode="auto">
          <a:xfrm>
            <a:off x="3780818" y="2029838"/>
            <a:ext cx="350196" cy="466928"/>
          </a:xfrm>
          <a:prstGeom prst="irregularSeal1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Comic Sans MS" pitchFamily="66" charset="0"/>
            </a:endParaRPr>
          </a:p>
        </p:txBody>
      </p:sp>
      <p:cxnSp>
        <p:nvCxnSpPr>
          <p:cNvPr id="9" name="AutoShape 8"/>
          <p:cNvCxnSpPr>
            <a:cxnSpLocks noChangeShapeType="1"/>
          </p:cNvCxnSpPr>
          <p:nvPr/>
        </p:nvCxnSpPr>
        <p:spPr bwMode="auto">
          <a:xfrm flipH="1">
            <a:off x="2198688" y="2286000"/>
            <a:ext cx="1517650" cy="8080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" name="AutoShape 9"/>
          <p:cNvCxnSpPr>
            <a:cxnSpLocks noChangeShapeType="1"/>
          </p:cNvCxnSpPr>
          <p:nvPr/>
        </p:nvCxnSpPr>
        <p:spPr bwMode="auto">
          <a:xfrm>
            <a:off x="4183063" y="2382838"/>
            <a:ext cx="1254125" cy="9540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5554663" y="1984375"/>
            <a:ext cx="184150" cy="311150"/>
          </a:xfrm>
          <a:prstGeom prst="moon">
            <a:avLst>
              <a:gd name="adj" fmla="val 50000"/>
            </a:avLst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cxnSp>
        <p:nvCxnSpPr>
          <p:cNvPr id="24" name="AutoShape 11"/>
          <p:cNvCxnSpPr>
            <a:cxnSpLocks noChangeShapeType="1"/>
          </p:cNvCxnSpPr>
          <p:nvPr/>
        </p:nvCxnSpPr>
        <p:spPr bwMode="auto">
          <a:xfrm>
            <a:off x="5667375" y="2370138"/>
            <a:ext cx="23813" cy="6651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525463" y="5426075"/>
            <a:ext cx="7091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Groups 1 and 17 are very reactive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569913" y="6162675"/>
            <a:ext cx="7092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Group 18 is very un-reactive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60363" y="1449388"/>
            <a:ext cx="7577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sto MT"/>
              </a:rPr>
              <a:t>What’s </a:t>
            </a:r>
            <a:r>
              <a:rPr lang="en-US" sz="2400" dirty="0">
                <a:latin typeface="Calisto MT"/>
              </a:rPr>
              <a:t>true about our solar system?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9600" y="2206625"/>
            <a:ext cx="5715000" cy="31242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15113" y="2236788"/>
            <a:ext cx="952500" cy="249078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7" name="Rectangle 6"/>
          <p:cNvSpPr/>
          <p:nvPr/>
        </p:nvSpPr>
        <p:spPr bwMode="auto">
          <a:xfrm rot="5978959">
            <a:off x="5629275" y="1471613"/>
            <a:ext cx="184150" cy="363855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17380271">
            <a:off x="6425407" y="2602706"/>
            <a:ext cx="233362" cy="20161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20813" y="5748338"/>
            <a:ext cx="6562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Is the sun in the center of the Milky Way galaxy?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87940" y="1458406"/>
            <a:ext cx="75771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sto MT"/>
              </a:rPr>
              <a:t>What element is in abundance within the Sun that will allow it to live another 5 billion years?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013" y="2606675"/>
            <a:ext cx="5011737" cy="3871913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027488" y="2559050"/>
            <a:ext cx="2733675" cy="2619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575425" y="2703513"/>
            <a:ext cx="1477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Hydrogen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52227" name="Rectangle 3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382000" cy="992188"/>
          </a:xfrm>
        </p:spPr>
        <p:txBody>
          <a:bodyPr/>
          <a:lstStyle/>
          <a:p>
            <a:r>
              <a:rPr lang="en-US" sz="2400"/>
              <a:t>The expansion of the universe is moving galaxies away from each other, but what is happening within the galaxies?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063" y="2490788"/>
            <a:ext cx="5048250" cy="3257550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19425" y="5464175"/>
            <a:ext cx="2606675" cy="2778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95700" y="5384800"/>
            <a:ext cx="482600" cy="2778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045231" y="6029122"/>
            <a:ext cx="5164914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sto MT"/>
              </a:rPr>
              <a:t>They are not expanding themselves…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53251" name="Rectangle 3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382000" cy="874713"/>
          </a:xfrm>
        </p:spPr>
        <p:txBody>
          <a:bodyPr/>
          <a:lstStyle/>
          <a:p>
            <a:pPr>
              <a:buFont typeface="Wingdings"/>
              <a:buNone/>
            </a:pPr>
            <a:r>
              <a:rPr lang="en-US" sz="2400"/>
              <a:t>According to the Hubble ultra deep field, about how old is the universe?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5863" y="2033588"/>
            <a:ext cx="5627687" cy="3819525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70200" y="6010275"/>
            <a:ext cx="5126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13.75 Billion Years 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54275" name="Rectangle 3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382000" cy="895350"/>
          </a:xfrm>
        </p:spPr>
        <p:txBody>
          <a:bodyPr/>
          <a:lstStyle/>
          <a:p>
            <a:pPr>
              <a:buFont typeface="Wingdings"/>
              <a:buNone/>
            </a:pPr>
            <a:r>
              <a:rPr lang="en-US" sz="2400"/>
              <a:t>Only 4% of the universe is matter that is familiar to us, i.e. atoms. What is the rest made of?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38" y="2382838"/>
            <a:ext cx="8170862" cy="397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xfrm>
            <a:off x="622300" y="0"/>
            <a:ext cx="3832225" cy="1219200"/>
          </a:xfrm>
        </p:spPr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44513" y="1495425"/>
            <a:ext cx="77041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Which of the following chemical equations is properly </a:t>
            </a:r>
            <a:r>
              <a:rPr lang="en-US" sz="2400" u="sng">
                <a:latin typeface="Calisto MT"/>
              </a:rPr>
              <a:t>balanced</a:t>
            </a:r>
            <a:r>
              <a:rPr lang="en-US" sz="2400">
                <a:latin typeface="Calisto MT"/>
              </a:rPr>
              <a:t>?</a:t>
            </a:r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0" y="2825750"/>
            <a:ext cx="41148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FontTx/>
              <a:buAutoNum type="alphaLcParenR"/>
            </a:pPr>
            <a:r>
              <a:rPr lang="en-US" sz="3000">
                <a:latin typeface="Calisto MT"/>
              </a:rPr>
              <a:t>H</a:t>
            </a:r>
            <a:r>
              <a:rPr lang="en-US" sz="3000" baseline="-25000">
                <a:latin typeface="Calisto MT"/>
              </a:rPr>
              <a:t>2</a:t>
            </a:r>
            <a:r>
              <a:rPr lang="en-US" sz="3000">
                <a:latin typeface="Calisto MT"/>
              </a:rPr>
              <a:t> + O</a:t>
            </a:r>
            <a:r>
              <a:rPr lang="en-US" sz="3000" baseline="-25000">
                <a:latin typeface="Calisto MT"/>
              </a:rPr>
              <a:t>2</a:t>
            </a:r>
            <a:r>
              <a:rPr lang="en-US" sz="3000">
                <a:latin typeface="Calisto MT"/>
              </a:rPr>
              <a:t> </a:t>
            </a:r>
            <a:r>
              <a:rPr lang="en-US" sz="3200">
                <a:latin typeface="Calisto MT"/>
                <a:sym typeface="Symbol"/>
              </a:rPr>
              <a:t></a:t>
            </a:r>
            <a:r>
              <a:rPr lang="en-US" sz="3000">
                <a:latin typeface="Calisto MT"/>
              </a:rPr>
              <a:t> H</a:t>
            </a:r>
            <a:r>
              <a:rPr lang="en-US" sz="3000" baseline="-25000">
                <a:latin typeface="Calisto MT"/>
              </a:rPr>
              <a:t>2</a:t>
            </a:r>
            <a:r>
              <a:rPr lang="en-US" sz="3000">
                <a:latin typeface="Calisto MT"/>
              </a:rPr>
              <a:t>O</a:t>
            </a:r>
          </a:p>
          <a:p>
            <a:pPr marL="57150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FontTx/>
              <a:buAutoNum type="alphaLcParenR"/>
            </a:pPr>
            <a:r>
              <a:rPr lang="en-US" sz="3000">
                <a:latin typeface="Calisto MT"/>
              </a:rPr>
              <a:t>H</a:t>
            </a:r>
            <a:r>
              <a:rPr lang="en-US" sz="3000" baseline="-25000">
                <a:latin typeface="Calisto MT"/>
              </a:rPr>
              <a:t>2</a:t>
            </a:r>
            <a:r>
              <a:rPr lang="en-US" sz="3000">
                <a:latin typeface="Calisto MT"/>
              </a:rPr>
              <a:t> + 2O</a:t>
            </a:r>
            <a:r>
              <a:rPr lang="en-US" sz="3000" baseline="-25000">
                <a:latin typeface="Calisto MT"/>
              </a:rPr>
              <a:t>2</a:t>
            </a:r>
            <a:r>
              <a:rPr lang="en-US" sz="3000">
                <a:latin typeface="Calisto MT"/>
              </a:rPr>
              <a:t> </a:t>
            </a:r>
            <a:r>
              <a:rPr lang="en-US" sz="3200">
                <a:latin typeface="Calisto MT"/>
                <a:sym typeface="Symbol"/>
              </a:rPr>
              <a:t></a:t>
            </a:r>
            <a:r>
              <a:rPr lang="en-US" sz="3000">
                <a:latin typeface="Calisto MT"/>
              </a:rPr>
              <a:t> H</a:t>
            </a:r>
            <a:r>
              <a:rPr lang="en-US" sz="3000" baseline="-25000">
                <a:latin typeface="Calisto MT"/>
              </a:rPr>
              <a:t>2</a:t>
            </a:r>
            <a:r>
              <a:rPr lang="en-US" sz="3000">
                <a:latin typeface="Calisto MT"/>
              </a:rPr>
              <a:t>O</a:t>
            </a:r>
            <a:endParaRPr lang="en-US" sz="3000" baseline="-25000">
              <a:latin typeface="Calisto MT"/>
            </a:endParaRPr>
          </a:p>
          <a:p>
            <a:pPr marL="57150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FontTx/>
              <a:buAutoNum type="alphaLcParenR"/>
            </a:pPr>
            <a:r>
              <a:rPr lang="en-US" sz="3000">
                <a:latin typeface="Calisto MT"/>
              </a:rPr>
              <a:t>2H</a:t>
            </a:r>
            <a:r>
              <a:rPr lang="en-US" sz="3000" baseline="-25000">
                <a:latin typeface="Calisto MT"/>
              </a:rPr>
              <a:t>2</a:t>
            </a:r>
            <a:r>
              <a:rPr lang="en-US" sz="3000">
                <a:latin typeface="Calisto MT"/>
              </a:rPr>
              <a:t> + O</a:t>
            </a:r>
            <a:r>
              <a:rPr lang="en-US" sz="3000" baseline="-25000">
                <a:latin typeface="Calisto MT"/>
              </a:rPr>
              <a:t>2</a:t>
            </a:r>
            <a:r>
              <a:rPr lang="en-US" sz="3000">
                <a:latin typeface="Calisto MT"/>
              </a:rPr>
              <a:t> </a:t>
            </a:r>
            <a:r>
              <a:rPr lang="en-US" sz="3200">
                <a:latin typeface="Calisto MT"/>
                <a:sym typeface="Symbol"/>
              </a:rPr>
              <a:t></a:t>
            </a:r>
            <a:r>
              <a:rPr lang="en-US" sz="3200">
                <a:latin typeface="Calisto MT"/>
              </a:rPr>
              <a:t> </a:t>
            </a:r>
            <a:r>
              <a:rPr lang="en-US" sz="3000">
                <a:latin typeface="Calisto MT"/>
              </a:rPr>
              <a:t>2 H</a:t>
            </a:r>
            <a:r>
              <a:rPr lang="en-US" sz="3000" baseline="-25000">
                <a:latin typeface="Calisto MT"/>
              </a:rPr>
              <a:t>2</a:t>
            </a:r>
            <a:r>
              <a:rPr lang="en-US" sz="3000">
                <a:latin typeface="Calisto MT"/>
              </a:rPr>
              <a:t>O</a:t>
            </a:r>
            <a:endParaRPr lang="en-US" sz="3000" baseline="-25000">
              <a:latin typeface="Calisto MT"/>
            </a:endParaRPr>
          </a:p>
          <a:p>
            <a:pPr marL="57150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FontTx/>
              <a:buAutoNum type="alphaLcParenR"/>
            </a:pPr>
            <a:endParaRPr lang="en-US" sz="3000" baseline="-25000">
              <a:latin typeface="Calisto MT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27088" y="3978275"/>
            <a:ext cx="4552950" cy="7207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622300" y="0"/>
            <a:ext cx="3832225" cy="1219200"/>
          </a:xfrm>
        </p:spPr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44513" y="1495425"/>
            <a:ext cx="7694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The number of </a:t>
            </a:r>
            <a:r>
              <a:rPr lang="en-US" sz="2400" u="sng">
                <a:latin typeface="Calisto MT"/>
              </a:rPr>
              <a:t>valence</a:t>
            </a:r>
            <a:r>
              <a:rPr lang="en-US" sz="2400">
                <a:latin typeface="Calisto MT"/>
              </a:rPr>
              <a:t> electrons in sulfur (S) is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178050"/>
            <a:ext cx="6011863" cy="3940175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873625" y="3228975"/>
            <a:ext cx="320675" cy="33178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>
                <a:alpha val="85881"/>
              </a:srgbClr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549775" y="3225800"/>
            <a:ext cx="320675" cy="33178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>
                <a:alpha val="85881"/>
              </a:srgbClr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238625" y="3216275"/>
            <a:ext cx="320675" cy="33178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>
                <a:alpha val="85881"/>
              </a:srgbClr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71525" y="3222625"/>
            <a:ext cx="320675" cy="33178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>
                <a:alpha val="85881"/>
              </a:srgbClr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47675" y="3228975"/>
            <a:ext cx="320675" cy="33178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>
                <a:alpha val="85881"/>
              </a:srgbClr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305675" y="3617913"/>
            <a:ext cx="4714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latin typeface="Calisto MT"/>
              </a:rPr>
              <a:t>6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5181600" y="3225800"/>
            <a:ext cx="320675" cy="33178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>
                <a:alpha val="85881"/>
              </a:srgbClr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73350"/>
            <a:ext cx="4457700" cy="2465388"/>
          </a:xfrm>
          <a:prstGeom prst="rect">
            <a:avLst/>
          </a:prstGeom>
          <a:noFill/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494588" y="2482850"/>
            <a:ext cx="2305050" cy="28146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97038" y="2744788"/>
            <a:ext cx="4337051" cy="2398712"/>
          </a:xfrm>
          <a:prstGeom prst="rect">
            <a:avLst/>
          </a:prstGeom>
          <a:noFill/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-1443038" y="2768600"/>
            <a:ext cx="2098676" cy="25098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12294" name="Rectangle 6"/>
          <p:cNvSpPr>
            <a:spLocks noGrp="1"/>
          </p:cNvSpPr>
          <p:nvPr>
            <p:ph type="title" idx="4294967295"/>
          </p:nvPr>
        </p:nvSpPr>
        <p:spPr>
          <a:xfrm>
            <a:off x="622300" y="0"/>
            <a:ext cx="3832225" cy="1219200"/>
          </a:xfrm>
        </p:spPr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44513" y="1495425"/>
            <a:ext cx="76946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The </a:t>
            </a:r>
            <a:r>
              <a:rPr lang="en-US" sz="2400" u="sng">
                <a:latin typeface="Calisto MT"/>
              </a:rPr>
              <a:t>control rods</a:t>
            </a:r>
            <a:r>
              <a:rPr lang="en-US" sz="2400">
                <a:latin typeface="Calisto MT"/>
              </a:rPr>
              <a:t> in a nuclear fission reactor can </a:t>
            </a:r>
            <a:r>
              <a:rPr lang="en-US" sz="2400" u="sng">
                <a:latin typeface="Calisto MT"/>
              </a:rPr>
              <a:t>reduce</a:t>
            </a:r>
            <a:r>
              <a:rPr lang="en-US" sz="2400">
                <a:latin typeface="Calisto MT"/>
              </a:rPr>
              <a:t> the energy production of the reactor by what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alisto M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alisto MT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538163" y="3733800"/>
            <a:ext cx="398462" cy="398463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6263" y="3675063"/>
            <a:ext cx="354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n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254125" y="3876675"/>
            <a:ext cx="398463" cy="398463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293813" y="3817938"/>
            <a:ext cx="354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n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774700" y="4378325"/>
            <a:ext cx="398463" cy="40005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12800" y="4321175"/>
            <a:ext cx="35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n</a:t>
            </a: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1520825" y="4414838"/>
            <a:ext cx="398463" cy="398462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558925" y="4356100"/>
            <a:ext cx="354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n</a:t>
            </a: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916113" y="3749675"/>
            <a:ext cx="398462" cy="398463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954213" y="3690938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n</a:t>
            </a: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2087563" y="4311650"/>
            <a:ext cx="398462" cy="398463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125663" y="425291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n</a:t>
            </a: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2573338" y="3902075"/>
            <a:ext cx="400050" cy="398463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2613025" y="3843338"/>
            <a:ext cx="354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n</a:t>
            </a:r>
          </a:p>
        </p:txBody>
      </p:sp>
      <p:cxnSp>
        <p:nvCxnSpPr>
          <p:cNvPr id="22" name="AutoShape 22"/>
          <p:cNvCxnSpPr>
            <a:cxnSpLocks noChangeShapeType="1"/>
          </p:cNvCxnSpPr>
          <p:nvPr/>
        </p:nvCxnSpPr>
        <p:spPr bwMode="auto">
          <a:xfrm flipV="1">
            <a:off x="1622425" y="4259263"/>
            <a:ext cx="577850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675313" y="3719513"/>
            <a:ext cx="400050" cy="398462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715000" y="3660775"/>
            <a:ext cx="354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n</a:t>
            </a:r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6275388" y="4298950"/>
            <a:ext cx="400050" cy="40005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mic Sans MS"/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6315075" y="4241800"/>
            <a:ext cx="354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n</a:t>
            </a:r>
          </a:p>
        </p:txBody>
      </p:sp>
      <p:cxnSp>
        <p:nvCxnSpPr>
          <p:cNvPr id="30" name="AutoShape 27"/>
          <p:cNvCxnSpPr>
            <a:cxnSpLocks noChangeShapeType="1"/>
          </p:cNvCxnSpPr>
          <p:nvPr/>
        </p:nvCxnSpPr>
        <p:spPr bwMode="auto">
          <a:xfrm flipV="1">
            <a:off x="6394450" y="4160838"/>
            <a:ext cx="577850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804863" y="5729288"/>
            <a:ext cx="7345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Calisto MT"/>
              </a:rPr>
              <a:t>Reduce the number of free neutrons in the 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26" grpId="0" animBg="1"/>
      <p:bldP spid="27" grpId="0"/>
      <p:bldP spid="28" grpId="0" animBg="1"/>
      <p:bldP spid="29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622300" y="0"/>
            <a:ext cx="3832225" cy="1219200"/>
          </a:xfrm>
        </p:spPr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44513" y="1495425"/>
            <a:ext cx="76946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Calisto MT"/>
              </a:rPr>
              <a:t>Our understanding of the interior structure of the earth is primarily determined from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Calisto M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8" y="2355850"/>
            <a:ext cx="4762500" cy="2981325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04863" y="5729288"/>
            <a:ext cx="7551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Calisto MT"/>
              </a:rPr>
              <a:t>Measuring waves produced by earthquakes on the other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C 0.01701 3.7037E-7 0.03108 0.00162 0.03108 0.0037 C 0.03108 0.00579 0.01701 0.00741 -2.77778E-7 0.00741 C -0.01701 0.00741 -0.03108 0.00903 -0.03108 0.01111 C -0.03108 0.01319 -0.01701 0.01481 -2.77778E-7 0.01481 C 0.01701 0.01481 0.03108 0.01643 0.03108 0.01852 C 0.03108 0.0206 0.01701 0.02222 -2.77778E-7 0.02222 C -0.01701 0.02222 -0.03108 0.02384 -0.03108 0.02593 C -0.03108 0.02801 -0.01701 0.02986 -2.77778E-7 0.02986 C 0.01701 0.02986 0.03108 0.02801 0.03108 0.02593 C 0.03108 0.02384 0.01701 0.02222 -2.77778E-7 0.02222 C -0.01701 0.02222 -0.03108 0.0206 -0.03108 0.01852 C -0.03108 0.01643 -0.01701 0.01481 -2.77778E-7 0.01481 C 0.01701 0.01481 0.03108 0.01319 0.03108 0.01111 C 0.03108 0.00903 0.01701 0.00741 -2.77778E-7 0.00741 C -0.01701 0.00741 -0.03108 0.00579 -0.03108 0.0037 C -0.03108 0.00162 -0.01701 3.7037E-7 -2.77778E-7 3.7037E-7 Z " pathEditMode="relative" rAng="0" ptsTypes="fffffffffffffffff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622300" y="0"/>
            <a:ext cx="3832225" cy="1219200"/>
          </a:xfrm>
        </p:spPr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44513" y="1495425"/>
            <a:ext cx="76946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Calisto MT"/>
              </a:rPr>
              <a:t>The </a:t>
            </a:r>
            <a:r>
              <a:rPr lang="en-US" sz="2400" u="sng">
                <a:latin typeface="Calisto MT"/>
              </a:rPr>
              <a:t>geological</a:t>
            </a:r>
            <a:r>
              <a:rPr lang="en-US" sz="2400">
                <a:latin typeface="Calisto MT"/>
              </a:rPr>
              <a:t> age of the earth is estimated to be 4.55 billion years by using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24772" y="2247157"/>
            <a:ext cx="2482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alisto MT"/>
              </a:rPr>
              <a:t>Radiometric dating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0313" y="2770863"/>
            <a:ext cx="52006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52"/>
  <p:tag name="FONTSIZE" val="30"/>
  <p:tag name="BULLETTYPE" val="ppBulletAlphaLCParenRight"/>
</p:tagLst>
</file>

<file path=ppt/theme/theme1.xml><?xml version="1.0" encoding="utf-8"?>
<a:theme xmlns:a="http://schemas.openxmlformats.org/drawingml/2006/main" name="Edg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dge">
      <a:majorFont>
        <a:latin typeface="Arial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dg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Edge">
      <a:majorFont>
        <a:latin typeface="Arial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5166</TotalTime>
  <Words>1170</Words>
  <Application>Microsoft Office PowerPoint</Application>
  <PresentationFormat>On-screen Show (4:3)</PresentationFormat>
  <Paragraphs>180</Paragraphs>
  <Slides>46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Edge</vt:lpstr>
      <vt:lpstr>1_Edge</vt:lpstr>
      <vt:lpstr>Equation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PowerPoint Presentation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  <vt:lpstr>Final 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Lamb Lab</dc:creator>
  <cp:lastModifiedBy>TK</cp:lastModifiedBy>
  <cp:revision>321</cp:revision>
  <cp:lastPrinted>2009-04-22T19:24:48Z</cp:lastPrinted>
  <dcterms:created xsi:type="dcterms:W3CDTF">1998-03-30T13:15:09Z</dcterms:created>
  <dcterms:modified xsi:type="dcterms:W3CDTF">2012-12-06T01:56:51Z</dcterms:modified>
</cp:coreProperties>
</file>