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7"/>
  </p:notesMasterIdLst>
  <p:sldIdLst>
    <p:sldId id="383" r:id="rId2"/>
    <p:sldId id="387" r:id="rId3"/>
    <p:sldId id="388" r:id="rId4"/>
    <p:sldId id="389" r:id="rId5"/>
    <p:sldId id="390" r:id="rId6"/>
    <p:sldId id="391" r:id="rId7"/>
    <p:sldId id="392" r:id="rId8"/>
    <p:sldId id="393" r:id="rId9"/>
    <p:sldId id="394" r:id="rId10"/>
    <p:sldId id="395" r:id="rId11"/>
    <p:sldId id="396" r:id="rId12"/>
    <p:sldId id="442" r:id="rId13"/>
    <p:sldId id="398" r:id="rId14"/>
    <p:sldId id="399" r:id="rId15"/>
    <p:sldId id="404" r:id="rId16"/>
    <p:sldId id="275" r:id="rId17"/>
    <p:sldId id="444" r:id="rId18"/>
    <p:sldId id="402" r:id="rId19"/>
    <p:sldId id="409" r:id="rId20"/>
    <p:sldId id="410" r:id="rId21"/>
    <p:sldId id="405" r:id="rId22"/>
    <p:sldId id="406" r:id="rId23"/>
    <p:sldId id="407" r:id="rId24"/>
    <p:sldId id="408" r:id="rId25"/>
    <p:sldId id="287" r:id="rId26"/>
    <p:sldId id="336" r:id="rId27"/>
    <p:sldId id="411" r:id="rId28"/>
    <p:sldId id="443" r:id="rId29"/>
    <p:sldId id="446" r:id="rId30"/>
    <p:sldId id="290" r:id="rId31"/>
    <p:sldId id="358" r:id="rId32"/>
    <p:sldId id="412" r:id="rId33"/>
    <p:sldId id="413" r:id="rId34"/>
    <p:sldId id="367" r:id="rId35"/>
    <p:sldId id="293" r:id="rId36"/>
    <p:sldId id="359" r:id="rId37"/>
    <p:sldId id="414" r:id="rId38"/>
    <p:sldId id="415" r:id="rId39"/>
    <p:sldId id="369" r:id="rId40"/>
    <p:sldId id="435" r:id="rId41"/>
    <p:sldId id="436" r:id="rId42"/>
    <p:sldId id="360" r:id="rId43"/>
    <p:sldId id="361" r:id="rId44"/>
    <p:sldId id="380" r:id="rId45"/>
    <p:sldId id="365" r:id="rId46"/>
    <p:sldId id="437" r:id="rId47"/>
    <p:sldId id="438" r:id="rId48"/>
    <p:sldId id="368" r:id="rId49"/>
    <p:sldId id="416" r:id="rId50"/>
    <p:sldId id="417" r:id="rId51"/>
    <p:sldId id="378" r:id="rId52"/>
    <p:sldId id="419" r:id="rId53"/>
    <p:sldId id="374" r:id="rId54"/>
    <p:sldId id="420" r:id="rId55"/>
    <p:sldId id="421" r:id="rId56"/>
    <p:sldId id="422" r:id="rId57"/>
    <p:sldId id="423" r:id="rId58"/>
    <p:sldId id="424" r:id="rId59"/>
    <p:sldId id="313" r:id="rId60"/>
    <p:sldId id="425" r:id="rId61"/>
    <p:sldId id="426" r:id="rId62"/>
    <p:sldId id="427" r:id="rId63"/>
    <p:sldId id="334" r:id="rId64"/>
    <p:sldId id="428" r:id="rId65"/>
    <p:sldId id="439" r:id="rId66"/>
    <p:sldId id="440" r:id="rId67"/>
    <p:sldId id="429" r:id="rId68"/>
    <p:sldId id="377" r:id="rId69"/>
    <p:sldId id="325" r:id="rId70"/>
    <p:sldId id="320" r:id="rId71"/>
    <p:sldId id="430" r:id="rId72"/>
    <p:sldId id="344" r:id="rId73"/>
    <p:sldId id="431" r:id="rId74"/>
    <p:sldId id="432" r:id="rId75"/>
    <p:sldId id="441"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21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BB"/>
    <a:srgbClr val="FBAD7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3" autoAdjust="0"/>
    <p:restoredTop sz="88953" autoAdjust="0"/>
  </p:normalViewPr>
  <p:slideViewPr>
    <p:cSldViewPr snapToGrid="0" showGuides="1">
      <p:cViewPr varScale="1">
        <p:scale>
          <a:sx n="108" d="100"/>
          <a:sy n="108" d="100"/>
        </p:scale>
        <p:origin x="432" y="108"/>
      </p:cViewPr>
      <p:guideLst>
        <p:guide orient="horz" pos="2160"/>
        <p:guide pos="2880"/>
        <p:guide orient="horz" pos="2167"/>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0DF97-A22E-4540-9AC4-95E0A00A29EB}" type="datetimeFigureOut">
              <a:rPr lang="en-US" smtClean="0"/>
              <a:t>6/16/2014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E4E972-7ADE-4B5F-9BB1-01ED1A85F005}" type="slidenum">
              <a:rPr lang="en-US" smtClean="0"/>
              <a:t>‹#›</a:t>
            </a:fld>
            <a:endParaRPr lang="en-US"/>
          </a:p>
        </p:txBody>
      </p:sp>
    </p:spTree>
    <p:extLst>
      <p:ext uri="{BB962C8B-B14F-4D97-AF65-F5344CB8AC3E}">
        <p14:creationId xmlns:p14="http://schemas.microsoft.com/office/powerpoint/2010/main" val="131910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8D399B-5AB5-42F9-B114-9E3D0A0685CE}" type="slidenum">
              <a:rPr lang="en-US" altLang="en-US"/>
              <a:pPr/>
              <a:t>2</a:t>
            </a:fld>
            <a:endParaRPr lang="en-US" altLang="en-US"/>
          </a:p>
        </p:txBody>
      </p:sp>
      <p:sp>
        <p:nvSpPr>
          <p:cNvPr id="95027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027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r>
              <a:rPr lang="en-US" altLang="en-US"/>
              <a:t>Answer: C</a:t>
            </a:r>
          </a:p>
          <a:p>
            <a:pPr marL="228600" indent="-228600">
              <a:buFont typeface="Arial" panose="020B0604020202020204" pitchFamily="34" charset="0"/>
              <a:buNone/>
            </a:pPr>
            <a:endParaRPr lang="en-US" altLang="en-US"/>
          </a:p>
        </p:txBody>
      </p:sp>
    </p:spTree>
    <p:extLst>
      <p:ext uri="{BB962C8B-B14F-4D97-AF65-F5344CB8AC3E}">
        <p14:creationId xmlns:p14="http://schemas.microsoft.com/office/powerpoint/2010/main" val="2012052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B2C989-A3FA-4688-BF86-C0746DFD98BC}" type="slidenum">
              <a:rPr lang="en-US" altLang="en-US"/>
              <a:pPr/>
              <a:t>11</a:t>
            </a:fld>
            <a:endParaRPr lang="en-US" altLang="en-US"/>
          </a:p>
        </p:txBody>
      </p:sp>
      <p:sp>
        <p:nvSpPr>
          <p:cNvPr id="102912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91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a:t>
            </a:r>
          </a:p>
        </p:txBody>
      </p:sp>
    </p:spTree>
    <p:extLst>
      <p:ext uri="{BB962C8B-B14F-4D97-AF65-F5344CB8AC3E}">
        <p14:creationId xmlns:p14="http://schemas.microsoft.com/office/powerpoint/2010/main" val="122482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12.5</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16</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12.13</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17</a:t>
            </a:fld>
            <a:endParaRPr lang="en-US"/>
          </a:p>
        </p:txBody>
      </p:sp>
    </p:spTree>
    <p:extLst>
      <p:ext uri="{BB962C8B-B14F-4D97-AF65-F5344CB8AC3E}">
        <p14:creationId xmlns:p14="http://schemas.microsoft.com/office/powerpoint/2010/main" val="2383594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DF20B1-C90B-42B8-A27A-EC6DFC1CA156}" type="slidenum">
              <a:rPr lang="en-US" altLang="en-US"/>
              <a:pPr/>
              <a:t>21</a:t>
            </a:fld>
            <a:endParaRPr lang="en-US" altLang="en-US"/>
          </a:p>
        </p:txBody>
      </p:sp>
      <p:sp>
        <p:nvSpPr>
          <p:cNvPr id="97792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79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B</a:t>
            </a:r>
          </a:p>
        </p:txBody>
      </p:sp>
    </p:spTree>
    <p:extLst>
      <p:ext uri="{BB962C8B-B14F-4D97-AF65-F5344CB8AC3E}">
        <p14:creationId xmlns:p14="http://schemas.microsoft.com/office/powerpoint/2010/main" val="355454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A8565-2951-42DE-8C20-E95F73B8B16D}" type="slidenum">
              <a:rPr lang="en-US" altLang="en-US"/>
              <a:pPr/>
              <a:t>22</a:t>
            </a:fld>
            <a:endParaRPr lang="en-US" altLang="en-US"/>
          </a:p>
        </p:txBody>
      </p:sp>
      <p:sp>
        <p:nvSpPr>
          <p:cNvPr id="103629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3629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B</a:t>
            </a:r>
          </a:p>
        </p:txBody>
      </p:sp>
    </p:spTree>
    <p:extLst>
      <p:ext uri="{BB962C8B-B14F-4D97-AF65-F5344CB8AC3E}">
        <p14:creationId xmlns:p14="http://schemas.microsoft.com/office/powerpoint/2010/main" val="3093738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74D66-D962-4D38-B836-9EA64FC1616E}" type="slidenum">
              <a:rPr lang="en-US" altLang="en-US"/>
              <a:pPr/>
              <a:t>23</a:t>
            </a:fld>
            <a:endParaRPr lang="en-US" altLang="en-US"/>
          </a:p>
        </p:txBody>
      </p:sp>
      <p:sp>
        <p:nvSpPr>
          <p:cNvPr id="98201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201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C</a:t>
            </a:r>
          </a:p>
        </p:txBody>
      </p:sp>
    </p:spTree>
    <p:extLst>
      <p:ext uri="{BB962C8B-B14F-4D97-AF65-F5344CB8AC3E}">
        <p14:creationId xmlns:p14="http://schemas.microsoft.com/office/powerpoint/2010/main" val="78651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0942C5-6DCB-4F1B-A156-AA4EBB0017B3}" type="slidenum">
              <a:rPr lang="en-US" altLang="en-US"/>
              <a:pPr/>
              <a:t>24</a:t>
            </a:fld>
            <a:endParaRPr lang="en-US" altLang="en-US"/>
          </a:p>
        </p:txBody>
      </p:sp>
      <p:sp>
        <p:nvSpPr>
          <p:cNvPr id="103833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3833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C</a:t>
            </a:r>
          </a:p>
        </p:txBody>
      </p:sp>
    </p:spTree>
    <p:extLst>
      <p:ext uri="{BB962C8B-B14F-4D97-AF65-F5344CB8AC3E}">
        <p14:creationId xmlns:p14="http://schemas.microsoft.com/office/powerpoint/2010/main" val="1247708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12.9</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25</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12.25</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26</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12.12</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28</a:t>
            </a:fld>
            <a:endParaRPr lang="en-US"/>
          </a:p>
        </p:txBody>
      </p:sp>
    </p:spTree>
    <p:extLst>
      <p:ext uri="{BB962C8B-B14F-4D97-AF65-F5344CB8AC3E}">
        <p14:creationId xmlns:p14="http://schemas.microsoft.com/office/powerpoint/2010/main" val="1536563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0BE1C8-ED67-4CD7-86FE-89B76F511EF1}" type="slidenum">
              <a:rPr lang="en-US" altLang="en-US"/>
              <a:pPr/>
              <a:t>3</a:t>
            </a:fld>
            <a:endParaRPr lang="en-US" altLang="en-US"/>
          </a:p>
        </p:txBody>
      </p:sp>
      <p:sp>
        <p:nvSpPr>
          <p:cNvPr id="95232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23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r>
              <a:rPr lang="en-US" altLang="en-US"/>
              <a:t>Answer: C</a:t>
            </a:r>
          </a:p>
          <a:p>
            <a:pPr marL="228600" indent="-228600">
              <a:buFont typeface="Arial" panose="020B0604020202020204" pitchFamily="34" charset="0"/>
              <a:buNone/>
            </a:pPr>
            <a:endParaRPr lang="en-US" altLang="en-US"/>
          </a:p>
        </p:txBody>
      </p:sp>
    </p:spTree>
    <p:extLst>
      <p:ext uri="{BB962C8B-B14F-4D97-AF65-F5344CB8AC3E}">
        <p14:creationId xmlns:p14="http://schemas.microsoft.com/office/powerpoint/2010/main" val="2522667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12.16</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29</a:t>
            </a:fld>
            <a:endParaRPr lang="en-US"/>
          </a:p>
        </p:txBody>
      </p:sp>
    </p:spTree>
    <p:extLst>
      <p:ext uri="{BB962C8B-B14F-4D97-AF65-F5344CB8AC3E}">
        <p14:creationId xmlns:p14="http://schemas.microsoft.com/office/powerpoint/2010/main" val="3589338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12.10</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30</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Chapter</a:t>
            </a:r>
            <a:r>
              <a:rPr lang="en-US" baseline="0" dirty="0" smtClean="0"/>
              <a:t> Summary 6</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31</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EBDDF-1FC5-4CE6-99A1-21BBA5E6EC08}" type="slidenum">
              <a:rPr lang="en-US" altLang="en-US"/>
              <a:pPr/>
              <a:t>32</a:t>
            </a:fld>
            <a:endParaRPr lang="en-US" altLang="en-US"/>
          </a:p>
        </p:txBody>
      </p:sp>
      <p:sp>
        <p:nvSpPr>
          <p:cNvPr id="99021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9021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A</a:t>
            </a:r>
          </a:p>
        </p:txBody>
      </p:sp>
    </p:spTree>
    <p:extLst>
      <p:ext uri="{BB962C8B-B14F-4D97-AF65-F5344CB8AC3E}">
        <p14:creationId xmlns:p14="http://schemas.microsoft.com/office/powerpoint/2010/main" val="472997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7B61D0-5E4D-48D7-B157-EB35C4E6BF80}" type="slidenum">
              <a:rPr lang="en-US" altLang="en-US"/>
              <a:pPr/>
              <a:t>33</a:t>
            </a:fld>
            <a:endParaRPr lang="en-US" altLang="en-US"/>
          </a:p>
        </p:txBody>
      </p:sp>
      <p:sp>
        <p:nvSpPr>
          <p:cNvPr id="99225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922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A</a:t>
            </a:r>
          </a:p>
        </p:txBody>
      </p:sp>
    </p:spTree>
    <p:extLst>
      <p:ext uri="{BB962C8B-B14F-4D97-AF65-F5344CB8AC3E}">
        <p14:creationId xmlns:p14="http://schemas.microsoft.com/office/powerpoint/2010/main" val="1778937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P12.25</a:t>
            </a:r>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34</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12.11</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35</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Chapter</a:t>
            </a:r>
            <a:r>
              <a:rPr lang="en-US" baseline="0" dirty="0" smtClean="0"/>
              <a:t> Summary 7</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36</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1F14CC-2157-4597-B783-8C58B3FF513F}" type="slidenum">
              <a:rPr lang="en-US" altLang="en-US"/>
              <a:pPr/>
              <a:t>37</a:t>
            </a:fld>
            <a:endParaRPr lang="en-US" altLang="en-US"/>
          </a:p>
        </p:txBody>
      </p:sp>
      <p:sp>
        <p:nvSpPr>
          <p:cNvPr id="99430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9430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C</a:t>
            </a:r>
          </a:p>
        </p:txBody>
      </p:sp>
    </p:spTree>
    <p:extLst>
      <p:ext uri="{BB962C8B-B14F-4D97-AF65-F5344CB8AC3E}">
        <p14:creationId xmlns:p14="http://schemas.microsoft.com/office/powerpoint/2010/main" val="1178668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C5E0EE-BB72-44CA-9CE3-5457F7C537C3}" type="slidenum">
              <a:rPr lang="en-US" altLang="en-US"/>
              <a:pPr/>
              <a:t>38</a:t>
            </a:fld>
            <a:endParaRPr lang="en-US" altLang="en-US"/>
          </a:p>
        </p:txBody>
      </p:sp>
      <p:sp>
        <p:nvSpPr>
          <p:cNvPr id="99635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963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C</a:t>
            </a:r>
          </a:p>
        </p:txBody>
      </p:sp>
    </p:spTree>
    <p:extLst>
      <p:ext uri="{BB962C8B-B14F-4D97-AF65-F5344CB8AC3E}">
        <p14:creationId xmlns:p14="http://schemas.microsoft.com/office/powerpoint/2010/main" val="2123523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45FA8B-4243-43DE-916D-ED116070FDCD}" type="slidenum">
              <a:rPr lang="en-US" altLang="en-US"/>
              <a:pPr/>
              <a:t>4</a:t>
            </a:fld>
            <a:endParaRPr lang="en-US" altLang="en-US"/>
          </a:p>
        </p:txBody>
      </p:sp>
      <p:sp>
        <p:nvSpPr>
          <p:cNvPr id="95437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43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r>
              <a:rPr lang="en-US" altLang="en-US"/>
              <a:t>Answer: A</a:t>
            </a:r>
          </a:p>
          <a:p>
            <a:pPr marL="228600" indent="-228600">
              <a:buFont typeface="Arial" panose="020B0604020202020204" pitchFamily="34" charset="0"/>
              <a:buNone/>
            </a:pPr>
            <a:endParaRPr lang="en-US" altLang="en-US"/>
          </a:p>
        </p:txBody>
      </p:sp>
    </p:spTree>
    <p:extLst>
      <p:ext uri="{BB962C8B-B14F-4D97-AF65-F5344CB8AC3E}">
        <p14:creationId xmlns:p14="http://schemas.microsoft.com/office/powerpoint/2010/main" val="2253218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P12.27</a:t>
            </a:r>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39</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9096CB-A8C7-4AB3-955A-CCC1A3E8D015}" type="slidenum">
              <a:rPr lang="en-US" altLang="en-US"/>
              <a:pPr/>
              <a:t>40</a:t>
            </a:fld>
            <a:endParaRPr lang="en-US" altLang="en-US"/>
          </a:p>
        </p:txBody>
      </p:sp>
      <p:sp>
        <p:nvSpPr>
          <p:cNvPr id="101376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6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B</a:t>
            </a:r>
          </a:p>
        </p:txBody>
      </p:sp>
    </p:spTree>
    <p:extLst>
      <p:ext uri="{BB962C8B-B14F-4D97-AF65-F5344CB8AC3E}">
        <p14:creationId xmlns:p14="http://schemas.microsoft.com/office/powerpoint/2010/main" val="594513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204E6-2F42-40C0-816B-3BDC8E943BA4}" type="slidenum">
              <a:rPr lang="en-US" altLang="en-US"/>
              <a:pPr/>
              <a:t>41</a:t>
            </a:fld>
            <a:endParaRPr lang="en-US" altLang="en-US"/>
          </a:p>
        </p:txBody>
      </p:sp>
      <p:sp>
        <p:nvSpPr>
          <p:cNvPr id="101581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581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B</a:t>
            </a:r>
          </a:p>
        </p:txBody>
      </p:sp>
    </p:spTree>
    <p:extLst>
      <p:ext uri="{BB962C8B-B14F-4D97-AF65-F5344CB8AC3E}">
        <p14:creationId xmlns:p14="http://schemas.microsoft.com/office/powerpoint/2010/main" val="658205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Chapter</a:t>
            </a:r>
            <a:r>
              <a:rPr lang="en-US" baseline="0" dirty="0" smtClean="0"/>
              <a:t> Summary 8</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42</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Chapter</a:t>
            </a:r>
            <a:r>
              <a:rPr lang="en-US" baseline="0" dirty="0" smtClean="0"/>
              <a:t> Summary 9</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43</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P12.104</a:t>
            </a:r>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44</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a:t>
            </a:r>
            <a:r>
              <a:rPr lang="en-US" baseline="0" dirty="0" smtClean="0"/>
              <a:t> Q12.24</a:t>
            </a:r>
            <a:endParaRPr lang="en-US" dirty="0" smtClean="0"/>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45</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D5E027-6ED3-4E66-8C36-7D79DF52E708}" type="slidenum">
              <a:rPr lang="en-US" altLang="en-US"/>
              <a:pPr/>
              <a:t>46</a:t>
            </a:fld>
            <a:endParaRPr lang="en-US" altLang="en-US"/>
          </a:p>
        </p:txBody>
      </p:sp>
      <p:sp>
        <p:nvSpPr>
          <p:cNvPr id="101785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78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B</a:t>
            </a:r>
          </a:p>
        </p:txBody>
      </p:sp>
    </p:spTree>
    <p:extLst>
      <p:ext uri="{BB962C8B-B14F-4D97-AF65-F5344CB8AC3E}">
        <p14:creationId xmlns:p14="http://schemas.microsoft.com/office/powerpoint/2010/main" val="4154420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7ED0D2-4FDA-415A-8841-9D6F9533F703}" type="slidenum">
              <a:rPr lang="en-US" altLang="en-US"/>
              <a:pPr/>
              <a:t>47</a:t>
            </a:fld>
            <a:endParaRPr lang="en-US" altLang="en-US"/>
          </a:p>
        </p:txBody>
      </p:sp>
      <p:sp>
        <p:nvSpPr>
          <p:cNvPr id="101990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990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B</a:t>
            </a:r>
          </a:p>
        </p:txBody>
      </p:sp>
    </p:spTree>
    <p:extLst>
      <p:ext uri="{BB962C8B-B14F-4D97-AF65-F5344CB8AC3E}">
        <p14:creationId xmlns:p14="http://schemas.microsoft.com/office/powerpoint/2010/main" val="3979153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P12.26</a:t>
            </a:r>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48</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1F953E-2BB9-4454-AB55-0CB680A9C314}" type="slidenum">
              <a:rPr lang="en-US" altLang="en-US"/>
              <a:pPr/>
              <a:t>5</a:t>
            </a:fld>
            <a:endParaRPr lang="en-US" altLang="en-US"/>
          </a:p>
        </p:txBody>
      </p:sp>
      <p:sp>
        <p:nvSpPr>
          <p:cNvPr id="95641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641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r>
              <a:rPr lang="en-US" altLang="en-US"/>
              <a:t>Answer: A</a:t>
            </a:r>
          </a:p>
          <a:p>
            <a:pPr marL="228600" indent="-228600">
              <a:buFont typeface="Arial" panose="020B0604020202020204" pitchFamily="34" charset="0"/>
              <a:buNone/>
            </a:pPr>
            <a:endParaRPr lang="en-US" altLang="en-US"/>
          </a:p>
        </p:txBody>
      </p:sp>
    </p:spTree>
    <p:extLst>
      <p:ext uri="{BB962C8B-B14F-4D97-AF65-F5344CB8AC3E}">
        <p14:creationId xmlns:p14="http://schemas.microsoft.com/office/powerpoint/2010/main" val="2499747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E9589E-7AB7-4054-A7B0-DAD36EFE5359}" type="slidenum">
              <a:rPr lang="en-US" altLang="en-US"/>
              <a:pPr/>
              <a:t>49</a:t>
            </a:fld>
            <a:endParaRPr lang="en-US" altLang="en-US"/>
          </a:p>
        </p:txBody>
      </p:sp>
      <p:sp>
        <p:nvSpPr>
          <p:cNvPr id="99840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9840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B</a:t>
            </a:r>
          </a:p>
        </p:txBody>
      </p:sp>
    </p:spTree>
    <p:extLst>
      <p:ext uri="{BB962C8B-B14F-4D97-AF65-F5344CB8AC3E}">
        <p14:creationId xmlns:p14="http://schemas.microsoft.com/office/powerpoint/2010/main" val="452805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8A701-1A28-471E-B477-496F84819D97}" type="slidenum">
              <a:rPr lang="en-US" altLang="en-US"/>
              <a:pPr/>
              <a:t>50</a:t>
            </a:fld>
            <a:endParaRPr lang="en-US" altLang="en-US"/>
          </a:p>
        </p:txBody>
      </p:sp>
      <p:sp>
        <p:nvSpPr>
          <p:cNvPr id="100045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04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B</a:t>
            </a:r>
          </a:p>
        </p:txBody>
      </p:sp>
    </p:spTree>
    <p:extLst>
      <p:ext uri="{BB962C8B-B14F-4D97-AF65-F5344CB8AC3E}">
        <p14:creationId xmlns:p14="http://schemas.microsoft.com/office/powerpoint/2010/main" val="3524199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P12.102</a:t>
            </a:r>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51</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P12.82</a:t>
            </a:r>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53</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E4E972-7ADE-4B5F-9BB1-01ED1A85F005}" type="slidenum">
              <a:rPr lang="en-US" smtClean="0"/>
              <a:t>58</a:t>
            </a:fld>
            <a:endParaRPr lang="en-US"/>
          </a:p>
        </p:txBody>
      </p:sp>
    </p:spTree>
    <p:extLst>
      <p:ext uri="{BB962C8B-B14F-4D97-AF65-F5344CB8AC3E}">
        <p14:creationId xmlns:p14="http://schemas.microsoft.com/office/powerpoint/2010/main" val="2751519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12.19</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59</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12.24</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63</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15813-B150-4A16-9EC5-355DF627B57E}" type="slidenum">
              <a:rPr lang="en-US" altLang="en-US"/>
              <a:pPr/>
              <a:t>65</a:t>
            </a:fld>
            <a:endParaRPr lang="en-US" altLang="en-US"/>
          </a:p>
        </p:txBody>
      </p:sp>
      <p:sp>
        <p:nvSpPr>
          <p:cNvPr id="102195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19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C</a:t>
            </a:r>
          </a:p>
        </p:txBody>
      </p:sp>
    </p:spTree>
    <p:extLst>
      <p:ext uri="{BB962C8B-B14F-4D97-AF65-F5344CB8AC3E}">
        <p14:creationId xmlns:p14="http://schemas.microsoft.com/office/powerpoint/2010/main" val="779519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98395-E905-4560-BFE3-03BA4A6AA85A}" type="slidenum">
              <a:rPr lang="en-US" altLang="en-US"/>
              <a:pPr/>
              <a:t>66</a:t>
            </a:fld>
            <a:endParaRPr lang="en-US" altLang="en-US"/>
          </a:p>
        </p:txBody>
      </p:sp>
      <p:sp>
        <p:nvSpPr>
          <p:cNvPr id="102400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00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C</a:t>
            </a:r>
          </a:p>
        </p:txBody>
      </p:sp>
    </p:spTree>
    <p:extLst>
      <p:ext uri="{BB962C8B-B14F-4D97-AF65-F5344CB8AC3E}">
        <p14:creationId xmlns:p14="http://schemas.microsoft.com/office/powerpoint/2010/main" val="2059804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P12.95</a:t>
            </a:r>
          </a:p>
          <a:p>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68</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09A07E-44C8-45DB-9208-13081E58EB0C}" type="slidenum">
              <a:rPr lang="en-US" altLang="en-US"/>
              <a:pPr/>
              <a:t>6</a:t>
            </a:fld>
            <a:endParaRPr lang="en-US" altLang="en-US"/>
          </a:p>
        </p:txBody>
      </p:sp>
      <p:sp>
        <p:nvSpPr>
          <p:cNvPr id="95846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846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r>
              <a:rPr lang="en-US" altLang="en-US"/>
              <a:t>Answer: D</a:t>
            </a:r>
          </a:p>
        </p:txBody>
      </p:sp>
    </p:spTree>
    <p:extLst>
      <p:ext uri="{BB962C8B-B14F-4D97-AF65-F5344CB8AC3E}">
        <p14:creationId xmlns:p14="http://schemas.microsoft.com/office/powerpoint/2010/main" val="42278177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12.22</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69</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12.21</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70</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12.27</a:t>
            </a:r>
            <a:endParaRPr lang="en-US" dirty="0"/>
          </a:p>
        </p:txBody>
      </p:sp>
      <p:sp>
        <p:nvSpPr>
          <p:cNvPr id="4" name="Slide Number Placeholder 3"/>
          <p:cNvSpPr>
            <a:spLocks noGrp="1"/>
          </p:cNvSpPr>
          <p:nvPr>
            <p:ph type="sldNum" sz="quarter" idx="10"/>
          </p:nvPr>
        </p:nvSpPr>
        <p:spPr/>
        <p:txBody>
          <a:bodyPr/>
          <a:lstStyle/>
          <a:p>
            <a:fld id="{A6E4E972-7ADE-4B5F-9BB1-01ED1A85F005}" type="slidenum">
              <a:rPr lang="en-US" smtClean="0"/>
              <a:t>72</a:t>
            </a:fld>
            <a:endParaRPr lang="en-US"/>
          </a:p>
        </p:txBody>
      </p:sp>
    </p:spTree>
    <p:extLst>
      <p:ext uri="{BB962C8B-B14F-4D97-AF65-F5344CB8AC3E}">
        <p14:creationId xmlns:p14="http://schemas.microsoft.com/office/powerpoint/2010/main" val="234031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92E66D-592F-476A-844C-81ABB98A72E0}" type="slidenum">
              <a:rPr lang="en-US" altLang="en-US"/>
              <a:pPr/>
              <a:t>7</a:t>
            </a:fld>
            <a:endParaRPr lang="en-US" altLang="en-US"/>
          </a:p>
        </p:txBody>
      </p:sp>
      <p:sp>
        <p:nvSpPr>
          <p:cNvPr id="96051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051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r>
              <a:rPr lang="en-US" altLang="en-US"/>
              <a:t>Answer: D</a:t>
            </a:r>
          </a:p>
        </p:txBody>
      </p:sp>
    </p:spTree>
    <p:extLst>
      <p:ext uri="{BB962C8B-B14F-4D97-AF65-F5344CB8AC3E}">
        <p14:creationId xmlns:p14="http://schemas.microsoft.com/office/powerpoint/2010/main" val="352870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DF80C7-E20B-4703-9C3F-E349BF7516FB}" type="slidenum">
              <a:rPr lang="en-US" altLang="en-US"/>
              <a:pPr/>
              <a:t>8</a:t>
            </a:fld>
            <a:endParaRPr lang="en-US" altLang="en-US"/>
          </a:p>
        </p:txBody>
      </p:sp>
      <p:sp>
        <p:nvSpPr>
          <p:cNvPr id="96256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256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E</a:t>
            </a:r>
          </a:p>
        </p:txBody>
      </p:sp>
    </p:spTree>
    <p:extLst>
      <p:ext uri="{BB962C8B-B14F-4D97-AF65-F5344CB8AC3E}">
        <p14:creationId xmlns:p14="http://schemas.microsoft.com/office/powerpoint/2010/main" val="492876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04862A-F2E6-4150-A42B-C949A2BC85F0}" type="slidenum">
              <a:rPr lang="en-US" altLang="en-US"/>
              <a:pPr/>
              <a:t>9</a:t>
            </a:fld>
            <a:endParaRPr lang="en-US" altLang="en-US"/>
          </a:p>
        </p:txBody>
      </p:sp>
      <p:sp>
        <p:nvSpPr>
          <p:cNvPr id="96461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461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E</a:t>
            </a:r>
          </a:p>
        </p:txBody>
      </p:sp>
    </p:spTree>
    <p:extLst>
      <p:ext uri="{BB962C8B-B14F-4D97-AF65-F5344CB8AC3E}">
        <p14:creationId xmlns:p14="http://schemas.microsoft.com/office/powerpoint/2010/main" val="2892762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40AE1-45BA-4147-B4A3-99141C7EA83D}" type="slidenum">
              <a:rPr lang="en-US" altLang="en-US"/>
              <a:pPr/>
              <a:t>10</a:t>
            </a:fld>
            <a:endParaRPr lang="en-US" altLang="en-US"/>
          </a:p>
        </p:txBody>
      </p:sp>
      <p:sp>
        <p:nvSpPr>
          <p:cNvPr id="96665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66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Answer: D</a:t>
            </a:r>
          </a:p>
        </p:txBody>
      </p:sp>
    </p:spTree>
    <p:extLst>
      <p:ext uri="{BB962C8B-B14F-4D97-AF65-F5344CB8AC3E}">
        <p14:creationId xmlns:p14="http://schemas.microsoft.com/office/powerpoint/2010/main" val="3502344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r>
              <a:rPr lang="en-US" dirty="0" smtClean="0"/>
              <a:t>© 2015 Pearson Education, Inc.</a:t>
            </a:r>
            <a:endParaRPr lang="en-US" dirty="0"/>
          </a:p>
        </p:txBody>
      </p:sp>
      <p:sp>
        <p:nvSpPr>
          <p:cNvPr id="6" name="Slide Number Placeholder 5"/>
          <p:cNvSpPr>
            <a:spLocks noGrp="1"/>
          </p:cNvSpPr>
          <p:nvPr>
            <p:ph type="sldNum" sz="quarter" idx="12"/>
          </p:nvPr>
        </p:nvSpPr>
        <p:spPr/>
        <p:txBody>
          <a:bodyPr/>
          <a:lstStyle/>
          <a:p>
            <a:fld id="{5789273B-5945-4D89-8F47-4BD1F0B9451E}" type="slidenum">
              <a:rPr lang="en-US" smtClean="0"/>
              <a:t>‹#›</a:t>
            </a:fld>
            <a:endParaRPr lang="en-US"/>
          </a:p>
        </p:txBody>
      </p:sp>
    </p:spTree>
    <p:extLst>
      <p:ext uri="{BB962C8B-B14F-4D97-AF65-F5344CB8AC3E}">
        <p14:creationId xmlns:p14="http://schemas.microsoft.com/office/powerpoint/2010/main" val="210381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 2015 Pearson Education, Inc.</a:t>
            </a:r>
            <a:endParaRPr lang="en-US" dirty="0"/>
          </a:p>
        </p:txBody>
      </p:sp>
      <p:sp>
        <p:nvSpPr>
          <p:cNvPr id="4" name="Slide Number Placeholder 3"/>
          <p:cNvSpPr>
            <a:spLocks noGrp="1"/>
          </p:cNvSpPr>
          <p:nvPr>
            <p:ph type="sldNum" sz="quarter" idx="12"/>
          </p:nvPr>
        </p:nvSpPr>
        <p:spPr/>
        <p:txBody>
          <a:bodyPr/>
          <a:lstStyle/>
          <a:p>
            <a:fld id="{5789273B-5945-4D89-8F47-4BD1F0B9451E}" type="slidenum">
              <a:rPr lang="en-US" smtClean="0"/>
              <a:t>‹#›</a:t>
            </a:fld>
            <a:endParaRPr lang="en-US"/>
          </a:p>
        </p:txBody>
      </p:sp>
    </p:spTree>
    <p:extLst>
      <p:ext uri="{BB962C8B-B14F-4D97-AF65-F5344CB8AC3E}">
        <p14:creationId xmlns:p14="http://schemas.microsoft.com/office/powerpoint/2010/main" val="2772083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0D76942-3687-416E-B514-2A7250E0FD0F}" type="datetimeFigureOut">
              <a:rPr lang="en-US" smtClean="0"/>
              <a:t>6/16/2014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CAF73-FAE7-451E-8C47-9DB4DCA1B76D}" type="slidenum">
              <a:rPr lang="en-US" smtClean="0"/>
              <a:t>‹#›</a:t>
            </a:fld>
            <a:endParaRPr lang="en-US"/>
          </a:p>
        </p:txBody>
      </p:sp>
    </p:spTree>
    <p:extLst>
      <p:ext uri="{BB962C8B-B14F-4D97-AF65-F5344CB8AC3E}">
        <p14:creationId xmlns:p14="http://schemas.microsoft.com/office/powerpoint/2010/main" val="7273593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smtClean="0"/>
              <a:t>© 2015 Pearson Education, Inc.</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9273B-5945-4D89-8F47-4BD1F0B9451E}" type="slidenum">
              <a:rPr lang="en-US" smtClean="0"/>
              <a:t>‹#›</a:t>
            </a:fld>
            <a:endParaRPr lang="en-US"/>
          </a:p>
        </p:txBody>
      </p:sp>
    </p:spTree>
    <p:extLst>
      <p:ext uri="{BB962C8B-B14F-4D97-AF65-F5344CB8AC3E}">
        <p14:creationId xmlns:p14="http://schemas.microsoft.com/office/powerpoint/2010/main" val="618775646"/>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7"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3.wmf"/><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2.jpe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1.jp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70.jpg"/><Relationship Id="rId5" Type="http://schemas.openxmlformats.org/officeDocument/2006/relationships/image" Target="../media/image2.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xml"/><Relationship Id="rId5" Type="http://schemas.openxmlformats.org/officeDocument/2006/relationships/image" Target="../media/image76.jpg"/><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6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xml"/><Relationship Id="rId5" Type="http://schemas.openxmlformats.org/officeDocument/2006/relationships/image" Target="../media/image87.jpeg"/><Relationship Id="rId4" Type="http://schemas.openxmlformats.org/officeDocument/2006/relationships/image" Target="../media/image2.jpeg"/></Relationships>
</file>

<file path=ppt/slides/_rels/slide7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cx.images-amazon.com/images/I/81fCrQO7f5L._SL15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117030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533400" y="381000"/>
            <a:ext cx="8099425" cy="990600"/>
          </a:xfrm>
          <a:prstGeom prst="rect">
            <a:avLst/>
          </a:prstGeom>
          <a:ln/>
          <a:extLst/>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500" dirty="0" smtClean="0">
                <a:solidFill>
                  <a:schemeClr val="bg1"/>
                </a:solidFill>
              </a:rPr>
              <a:t>Chapter </a:t>
            </a:r>
            <a:r>
              <a:rPr lang="en-US" altLang="en-US" sz="5500" dirty="0" smtClean="0">
                <a:solidFill>
                  <a:schemeClr val="bg1"/>
                </a:solidFill>
              </a:rPr>
              <a:t>12</a:t>
            </a:r>
            <a:endParaRPr lang="en-US" altLang="en-US" sz="5500" dirty="0">
              <a:solidFill>
                <a:schemeClr val="bg1"/>
              </a:solidFill>
            </a:endParaRPr>
          </a:p>
        </p:txBody>
      </p:sp>
      <p:sp>
        <p:nvSpPr>
          <p:cNvPr id="5" name="Rectangle 9"/>
          <p:cNvSpPr txBox="1">
            <a:spLocks noChangeArrowheads="1"/>
          </p:cNvSpPr>
          <p:nvPr/>
        </p:nvSpPr>
        <p:spPr>
          <a:xfrm>
            <a:off x="3200400" y="4495800"/>
            <a:ext cx="4727575" cy="2070100"/>
          </a:xfrm>
          <a:prstGeom prst="rect">
            <a:avLst/>
          </a:prstGeom>
          <a:ln/>
          <a:extLst/>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4500" dirty="0" smtClean="0">
                <a:solidFill>
                  <a:schemeClr val="bg1"/>
                </a:solidFill>
              </a:rPr>
              <a:t>Thermal Properties of Matter</a:t>
            </a:r>
            <a:endParaRPr lang="en-US" altLang="en-US" sz="2700" dirty="0">
              <a:solidFill>
                <a:schemeClr val="bg1"/>
              </a:solidFill>
              <a:latin typeface="Arial" panose="020B0604020202020204" pitchFamily="34" charset="0"/>
            </a:endParaRPr>
          </a:p>
        </p:txBody>
      </p:sp>
    </p:spTree>
    <p:extLst>
      <p:ext uri="{BB962C8B-B14F-4D97-AF65-F5344CB8AC3E}">
        <p14:creationId xmlns:p14="http://schemas.microsoft.com/office/powerpoint/2010/main" val="789131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6" name="Rectangle 4"/>
          <p:cNvSpPr>
            <a:spLocks/>
          </p:cNvSpPr>
          <p:nvPr/>
        </p:nvSpPr>
        <p:spPr bwMode="auto">
          <a:xfrm>
            <a:off x="558800" y="733425"/>
            <a:ext cx="8169275"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1079500" indent="-546100" algn="l" defTabSz="822325">
              <a:defRPr sz="2400">
                <a:solidFill>
                  <a:schemeClr val="tx1"/>
                </a:solidFill>
                <a:latin typeface="Times New Roman" panose="02020603050405020304" pitchFamily="18" charset="0"/>
              </a:defRPr>
            </a:lvl2pPr>
            <a:lvl3pPr marL="1663700" indent="-457200" algn="l" defTabSz="822325">
              <a:defRPr sz="2400">
                <a:solidFill>
                  <a:schemeClr val="tx1"/>
                </a:solidFill>
                <a:latin typeface="Times New Roman" panose="02020603050405020304" pitchFamily="18" charset="0"/>
              </a:defRPr>
            </a:lvl3pPr>
            <a:lvl4pPr marL="2209800" indent="-457200" algn="l" defTabSz="822325">
              <a:defRPr sz="2400">
                <a:solidFill>
                  <a:schemeClr val="tx1"/>
                </a:solidFill>
                <a:latin typeface="Times New Roman" panose="02020603050405020304" pitchFamily="18" charset="0"/>
              </a:defRPr>
            </a:lvl4pPr>
            <a:lvl5pPr marL="2781300" indent="-457200" algn="l" defTabSz="822325">
              <a:defRPr sz="2400">
                <a:solidFill>
                  <a:schemeClr val="tx1"/>
                </a:solidFill>
                <a:latin typeface="Times New Roman" panose="02020603050405020304" pitchFamily="18" charset="0"/>
              </a:defRPr>
            </a:lvl5pPr>
            <a:lvl6pPr marL="3238500" indent="-457200" defTabSz="822325" eaLnBrk="0" fontAlgn="base" hangingPunct="0">
              <a:spcBef>
                <a:spcPct val="0"/>
              </a:spcBef>
              <a:spcAft>
                <a:spcPct val="0"/>
              </a:spcAft>
              <a:defRPr sz="2400">
                <a:solidFill>
                  <a:schemeClr val="tx1"/>
                </a:solidFill>
                <a:latin typeface="Times New Roman" panose="02020603050405020304" pitchFamily="18" charset="0"/>
              </a:defRPr>
            </a:lvl6pPr>
            <a:lvl7pPr marL="3695700" indent="-457200" defTabSz="822325" eaLnBrk="0" fontAlgn="base" hangingPunct="0">
              <a:spcBef>
                <a:spcPct val="0"/>
              </a:spcBef>
              <a:spcAft>
                <a:spcPct val="0"/>
              </a:spcAft>
              <a:defRPr sz="2400">
                <a:solidFill>
                  <a:schemeClr val="tx1"/>
                </a:solidFill>
                <a:latin typeface="Times New Roman" panose="02020603050405020304" pitchFamily="18" charset="0"/>
              </a:defRPr>
            </a:lvl7pPr>
            <a:lvl8pPr marL="4152900" indent="-457200" defTabSz="822325" eaLnBrk="0" fontAlgn="base" hangingPunct="0">
              <a:spcBef>
                <a:spcPct val="0"/>
              </a:spcBef>
              <a:spcAft>
                <a:spcPct val="0"/>
              </a:spcAft>
              <a:defRPr sz="2400">
                <a:solidFill>
                  <a:schemeClr val="tx1"/>
                </a:solidFill>
                <a:latin typeface="Times New Roman" panose="02020603050405020304" pitchFamily="18" charset="0"/>
              </a:defRPr>
            </a:lvl8pPr>
            <a:lvl9pPr marL="4610100" indent="-457200"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Rank the following in terms of the number of moles, from greatest number of moles to least:</a:t>
            </a:r>
          </a:p>
          <a:p>
            <a:pPr eaLnBrk="1" hangingPunct="1"/>
            <a:endParaRPr lang="en-US" altLang="en-US" sz="2200">
              <a:latin typeface="Arial" panose="020B0604020202020204" pitchFamily="34" charset="0"/>
            </a:endParaRPr>
          </a:p>
          <a:p>
            <a:pPr eaLnBrk="1" hangingPunct="1">
              <a:buFont typeface="Arial" panose="020B0604020202020204" pitchFamily="34" charset="0"/>
              <a:buNone/>
            </a:pPr>
            <a:r>
              <a:rPr lang="en-US" altLang="en-US" sz="2200">
                <a:latin typeface="Arial" panose="020B0604020202020204" pitchFamily="34" charset="0"/>
              </a:rPr>
              <a:t>1.  20 g of He (</a:t>
            </a:r>
            <a:r>
              <a:rPr lang="en-US" altLang="en-US" sz="2200" i="1">
                <a:latin typeface="Arial" panose="020B0604020202020204" pitchFamily="34" charset="0"/>
              </a:rPr>
              <a:t>A </a:t>
            </a:r>
            <a:r>
              <a:rPr lang="en-US" altLang="en-US" sz="2200">
                <a:latin typeface="Arial" panose="020B0604020202020204" pitchFamily="34" charset="0"/>
              </a:rPr>
              <a:t>= 4)</a:t>
            </a:r>
          </a:p>
          <a:p>
            <a:pPr eaLnBrk="1" hangingPunct="1">
              <a:buFont typeface="Arial" panose="020B0604020202020204" pitchFamily="34" charset="0"/>
              <a:buNone/>
            </a:pPr>
            <a:r>
              <a:rPr lang="en-US" altLang="en-US" sz="2200">
                <a:latin typeface="Arial" panose="020B0604020202020204" pitchFamily="34" charset="0"/>
              </a:rPr>
              <a:t>2.  60 g of Ne (</a:t>
            </a:r>
            <a:r>
              <a:rPr lang="en-US" altLang="en-US" sz="2200" i="1">
                <a:latin typeface="Arial" panose="020B0604020202020204" pitchFamily="34" charset="0"/>
              </a:rPr>
              <a:t>A </a:t>
            </a:r>
            <a:r>
              <a:rPr lang="en-US" altLang="en-US" sz="2200">
                <a:latin typeface="Arial" panose="020B0604020202020204" pitchFamily="34" charset="0"/>
              </a:rPr>
              <a:t>= 20)</a:t>
            </a:r>
          </a:p>
          <a:p>
            <a:pPr eaLnBrk="1" hangingPunct="1">
              <a:buFont typeface="Arial" panose="020B0604020202020204" pitchFamily="34" charset="0"/>
              <a:buNone/>
            </a:pPr>
            <a:r>
              <a:rPr lang="en-US" altLang="en-US" sz="2200">
                <a:latin typeface="Arial" panose="020B0604020202020204" pitchFamily="34" charset="0"/>
              </a:rPr>
              <a:t>3.  120 g of O</a:t>
            </a:r>
            <a:r>
              <a:rPr lang="en-US" altLang="en-US" sz="2200" baseline="-25000">
                <a:latin typeface="Arial" panose="020B0604020202020204" pitchFamily="34" charset="0"/>
              </a:rPr>
              <a:t>2</a:t>
            </a:r>
            <a:r>
              <a:rPr lang="en-US" altLang="en-US" sz="2200">
                <a:latin typeface="Arial" panose="020B0604020202020204" pitchFamily="34" charset="0"/>
              </a:rPr>
              <a:t> (atomic oxygen, O, has </a:t>
            </a:r>
            <a:r>
              <a:rPr lang="en-US" altLang="en-US" sz="2200" i="1">
                <a:latin typeface="Arial" panose="020B0604020202020204" pitchFamily="34" charset="0"/>
              </a:rPr>
              <a:t>A </a:t>
            </a:r>
            <a:r>
              <a:rPr lang="en-US" altLang="en-US" sz="2200">
                <a:latin typeface="Arial" panose="020B0604020202020204" pitchFamily="34" charset="0"/>
              </a:rPr>
              <a:t>= 16)</a:t>
            </a:r>
          </a:p>
          <a:p>
            <a:pPr eaLnBrk="1" hangingPunct="1">
              <a:buFont typeface="Arial" panose="020B0604020202020204" pitchFamily="34" charset="0"/>
              <a:buNone/>
            </a:pPr>
            <a:r>
              <a:rPr lang="en-US" altLang="en-US" sz="2200">
                <a:latin typeface="Arial" panose="020B0604020202020204" pitchFamily="34" charset="0"/>
              </a:rPr>
              <a:t>4.  160 g of Ar (</a:t>
            </a:r>
            <a:r>
              <a:rPr lang="en-US" altLang="en-US" sz="2200" i="1">
                <a:latin typeface="Arial" panose="020B0604020202020204" pitchFamily="34" charset="0"/>
              </a:rPr>
              <a:t>A </a:t>
            </a:r>
            <a:r>
              <a:rPr lang="en-US" altLang="en-US" sz="2200">
                <a:latin typeface="Arial" panose="020B0604020202020204" pitchFamily="34" charset="0"/>
              </a:rPr>
              <a:t>= 40)</a:t>
            </a:r>
          </a:p>
          <a:p>
            <a:pPr eaLnBrk="1" hangingPunct="1">
              <a:buFont typeface="Arial" panose="020B0604020202020204" pitchFamily="34" charset="0"/>
              <a:buNone/>
            </a:pPr>
            <a:r>
              <a:rPr lang="en-US" altLang="en-US" sz="2200">
                <a:latin typeface="Arial" panose="020B0604020202020204" pitchFamily="34" charset="0"/>
              </a:rPr>
              <a:t>5.  200 g of Pb (</a:t>
            </a:r>
            <a:r>
              <a:rPr lang="en-US" altLang="en-US" sz="2200" i="1">
                <a:latin typeface="Arial" panose="020B0604020202020204" pitchFamily="34" charset="0"/>
              </a:rPr>
              <a:t>A </a:t>
            </a:r>
            <a:r>
              <a:rPr lang="en-US" altLang="en-US" sz="2200">
                <a:latin typeface="Arial" panose="020B0604020202020204" pitchFamily="34" charset="0"/>
              </a:rPr>
              <a:t>= 207)</a:t>
            </a:r>
          </a:p>
          <a:p>
            <a:pPr eaLnBrk="1" hangingPunct="1">
              <a:buFont typeface="Arial" panose="020B0604020202020204" pitchFamily="34" charset="0"/>
              <a:buAutoNum type="arabicPeriod" startAt="5"/>
            </a:pPr>
            <a:endParaRPr lang="en-US" altLang="en-US" sz="2200">
              <a:latin typeface="Arial" panose="020B0604020202020204" pitchFamily="34" charset="0"/>
            </a:endParaRPr>
          </a:p>
          <a:p>
            <a:pPr lvl="1" eaLnBrk="1" hangingPunct="1">
              <a:buFont typeface="Arial" panose="020B0604020202020204" pitchFamily="34" charset="0"/>
              <a:buAutoNum type="alphaUcPeriod"/>
            </a:pPr>
            <a:r>
              <a:rPr lang="en-US" altLang="en-US" sz="2200">
                <a:latin typeface="Arial" panose="020B0604020202020204" pitchFamily="34" charset="0"/>
              </a:rPr>
              <a:t>5 &gt; 4 &gt; 3 &gt; 2 &gt; 1</a:t>
            </a:r>
          </a:p>
          <a:p>
            <a:pPr lvl="1" eaLnBrk="1" hangingPunct="1">
              <a:buFont typeface="Arial" panose="020B0604020202020204" pitchFamily="34" charset="0"/>
              <a:buAutoNum type="alphaUcPeriod"/>
            </a:pPr>
            <a:r>
              <a:rPr lang="en-US" altLang="en-US" sz="2200">
                <a:latin typeface="Arial" panose="020B0604020202020204" pitchFamily="34" charset="0"/>
              </a:rPr>
              <a:t>5 &gt; 4 &gt; 2 &gt; 3 &gt; 1</a:t>
            </a:r>
          </a:p>
          <a:p>
            <a:pPr lvl="1" eaLnBrk="1" hangingPunct="1">
              <a:buFont typeface="Arial" panose="020B0604020202020204" pitchFamily="34" charset="0"/>
              <a:buAutoNum type="alphaUcPeriod"/>
            </a:pPr>
            <a:r>
              <a:rPr lang="en-US" altLang="en-US" sz="2200">
                <a:latin typeface="Arial" panose="020B0604020202020204" pitchFamily="34" charset="0"/>
              </a:rPr>
              <a:t>3 &gt; 1 &gt; 4 &gt; 2 &gt; 5</a:t>
            </a:r>
          </a:p>
          <a:p>
            <a:pPr lvl="1" eaLnBrk="1" hangingPunct="1">
              <a:buFont typeface="Arial" panose="020B0604020202020204" pitchFamily="34" charset="0"/>
              <a:buAutoNum type="alphaUcPeriod"/>
            </a:pPr>
            <a:r>
              <a:rPr lang="en-US" altLang="en-US" sz="2200">
                <a:latin typeface="Arial" panose="020B0604020202020204" pitchFamily="34" charset="0"/>
              </a:rPr>
              <a:t>1 &gt; 4 &gt; 3 &gt; 2 &gt; 5</a:t>
            </a:r>
          </a:p>
        </p:txBody>
      </p:sp>
      <p:sp>
        <p:nvSpPr>
          <p:cNvPr id="965634" name="Rectangle 2"/>
          <p:cNvSpPr>
            <a:spLocks/>
          </p:cNvSpPr>
          <p:nvPr/>
        </p:nvSpPr>
        <p:spPr bwMode="auto">
          <a:xfrm>
            <a:off x="558800" y="138113"/>
            <a:ext cx="4389438"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Checking Understanding</a:t>
            </a:r>
          </a:p>
        </p:txBody>
      </p:sp>
      <p:sp>
        <p:nvSpPr>
          <p:cNvPr id="965635" name="Rectangle 3"/>
          <p:cNvSpPr>
            <a:spLocks/>
          </p:cNvSpPr>
          <p:nvPr/>
        </p:nvSpPr>
        <p:spPr bwMode="auto">
          <a:xfrm>
            <a:off x="411163" y="4411663"/>
            <a:ext cx="83105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900">
              <a:latin typeface="Gill Sans" pitchFamily="64" charset="0"/>
              <a:sym typeface="Gill Sans" pitchFamily="64" charset="0"/>
            </a:endParaRPr>
          </a:p>
        </p:txBody>
      </p:sp>
      <p:sp>
        <p:nvSpPr>
          <p:cNvPr id="965638" name="Rectangle 6"/>
          <p:cNvSpPr>
            <a:spLocks/>
          </p:cNvSpPr>
          <p:nvPr/>
        </p:nvSpPr>
        <p:spPr bwMode="auto">
          <a:xfrm>
            <a:off x="8066088" y="6524625"/>
            <a:ext cx="1065212"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12-14</a:t>
            </a:r>
          </a:p>
        </p:txBody>
      </p:sp>
      <p:pic>
        <p:nvPicPr>
          <p:cNvPr id="965641" name="PRS Question Icon" descr="PRS Question Icon"/>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52176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p:cNvSpPr>
          <p:nvPr/>
        </p:nvSpPr>
        <p:spPr bwMode="auto">
          <a:xfrm>
            <a:off x="558800" y="138113"/>
            <a:ext cx="4389438"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a:t>
            </a:r>
          </a:p>
        </p:txBody>
      </p:sp>
      <p:sp>
        <p:nvSpPr>
          <p:cNvPr id="1028099" name="Rectangle 3"/>
          <p:cNvSpPr>
            <a:spLocks/>
          </p:cNvSpPr>
          <p:nvPr/>
        </p:nvSpPr>
        <p:spPr bwMode="auto">
          <a:xfrm>
            <a:off x="417513" y="5450781"/>
            <a:ext cx="83105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900">
              <a:latin typeface="Gill Sans" pitchFamily="64" charset="0"/>
              <a:sym typeface="Gill Sans" pitchFamily="64" charset="0"/>
            </a:endParaRPr>
          </a:p>
        </p:txBody>
      </p:sp>
      <p:sp>
        <p:nvSpPr>
          <p:cNvPr id="1028100" name="Rectangle 4"/>
          <p:cNvSpPr>
            <a:spLocks/>
          </p:cNvSpPr>
          <p:nvPr/>
        </p:nvSpPr>
        <p:spPr bwMode="auto">
          <a:xfrm>
            <a:off x="558800" y="733425"/>
            <a:ext cx="8169275"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1079500" indent="-546100" algn="l" defTabSz="822325">
              <a:defRPr sz="2400">
                <a:solidFill>
                  <a:schemeClr val="tx1"/>
                </a:solidFill>
                <a:latin typeface="Times New Roman" panose="02020603050405020304" pitchFamily="18" charset="0"/>
              </a:defRPr>
            </a:lvl2pPr>
            <a:lvl3pPr marL="1663700" indent="-457200" algn="l" defTabSz="822325">
              <a:defRPr sz="2400">
                <a:solidFill>
                  <a:schemeClr val="tx1"/>
                </a:solidFill>
                <a:latin typeface="Times New Roman" panose="02020603050405020304" pitchFamily="18" charset="0"/>
              </a:defRPr>
            </a:lvl3pPr>
            <a:lvl4pPr marL="2209800" indent="-457200" algn="l" defTabSz="822325">
              <a:defRPr sz="2400">
                <a:solidFill>
                  <a:schemeClr val="tx1"/>
                </a:solidFill>
                <a:latin typeface="Times New Roman" panose="02020603050405020304" pitchFamily="18" charset="0"/>
              </a:defRPr>
            </a:lvl4pPr>
            <a:lvl5pPr marL="2781300" indent="-457200" algn="l" defTabSz="822325">
              <a:defRPr sz="2400">
                <a:solidFill>
                  <a:schemeClr val="tx1"/>
                </a:solidFill>
                <a:latin typeface="Times New Roman" panose="02020603050405020304" pitchFamily="18" charset="0"/>
              </a:defRPr>
            </a:lvl5pPr>
            <a:lvl6pPr marL="3238500" indent="-457200" defTabSz="822325" eaLnBrk="0" fontAlgn="base" hangingPunct="0">
              <a:spcBef>
                <a:spcPct val="0"/>
              </a:spcBef>
              <a:spcAft>
                <a:spcPct val="0"/>
              </a:spcAft>
              <a:defRPr sz="2400">
                <a:solidFill>
                  <a:schemeClr val="tx1"/>
                </a:solidFill>
                <a:latin typeface="Times New Roman" panose="02020603050405020304" pitchFamily="18" charset="0"/>
              </a:defRPr>
            </a:lvl6pPr>
            <a:lvl7pPr marL="3695700" indent="-457200" defTabSz="822325" eaLnBrk="0" fontAlgn="base" hangingPunct="0">
              <a:spcBef>
                <a:spcPct val="0"/>
              </a:spcBef>
              <a:spcAft>
                <a:spcPct val="0"/>
              </a:spcAft>
              <a:defRPr sz="2400">
                <a:solidFill>
                  <a:schemeClr val="tx1"/>
                </a:solidFill>
                <a:latin typeface="Times New Roman" panose="02020603050405020304" pitchFamily="18" charset="0"/>
              </a:defRPr>
            </a:lvl7pPr>
            <a:lvl8pPr marL="4152900" indent="-457200" defTabSz="822325" eaLnBrk="0" fontAlgn="base" hangingPunct="0">
              <a:spcBef>
                <a:spcPct val="0"/>
              </a:spcBef>
              <a:spcAft>
                <a:spcPct val="0"/>
              </a:spcAft>
              <a:defRPr sz="2400">
                <a:solidFill>
                  <a:schemeClr val="tx1"/>
                </a:solidFill>
                <a:latin typeface="Times New Roman" panose="02020603050405020304" pitchFamily="18" charset="0"/>
              </a:defRPr>
            </a:lvl8pPr>
            <a:lvl9pPr marL="4610100" indent="-457200"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dirty="0">
                <a:latin typeface="Arial" panose="020B0604020202020204" pitchFamily="34" charset="0"/>
              </a:rPr>
              <a:t>Rank the following in terms of the number of moles, from greatest number of moles to least</a:t>
            </a:r>
            <a:r>
              <a:rPr lang="en-US" altLang="en-US" sz="2200" dirty="0" smtClean="0">
                <a:latin typeface="Arial" panose="020B0604020202020204" pitchFamily="34" charset="0"/>
              </a:rPr>
              <a:t>:</a:t>
            </a:r>
            <a:endParaRPr lang="en-US" altLang="en-US" sz="2200" dirty="0">
              <a:latin typeface="Arial" panose="020B0604020202020204" pitchFamily="34" charset="0"/>
            </a:endParaRPr>
          </a:p>
          <a:p>
            <a:pPr eaLnBrk="1" hangingPunct="1">
              <a:buFont typeface="Arial" panose="020B0604020202020204" pitchFamily="34" charset="0"/>
              <a:buNone/>
            </a:pPr>
            <a:r>
              <a:rPr lang="en-US" altLang="en-US" sz="2200" dirty="0">
                <a:latin typeface="Arial" panose="020B0604020202020204" pitchFamily="34" charset="0"/>
              </a:rPr>
              <a:t>1.  20 g of He (</a:t>
            </a:r>
            <a:r>
              <a:rPr lang="en-US" altLang="en-US" sz="2200" i="1" dirty="0">
                <a:latin typeface="Arial" panose="020B0604020202020204" pitchFamily="34" charset="0"/>
              </a:rPr>
              <a:t>A </a:t>
            </a:r>
            <a:r>
              <a:rPr lang="en-US" altLang="en-US" sz="2200" dirty="0">
                <a:latin typeface="Arial" panose="020B0604020202020204" pitchFamily="34" charset="0"/>
              </a:rPr>
              <a:t>= 4)</a:t>
            </a:r>
          </a:p>
          <a:p>
            <a:pPr eaLnBrk="1" hangingPunct="1">
              <a:buFont typeface="Arial" panose="020B0604020202020204" pitchFamily="34" charset="0"/>
              <a:buNone/>
            </a:pPr>
            <a:r>
              <a:rPr lang="en-US" altLang="en-US" sz="2200" dirty="0">
                <a:latin typeface="Arial" panose="020B0604020202020204" pitchFamily="34" charset="0"/>
              </a:rPr>
              <a:t>2.  60 g of Ne (</a:t>
            </a:r>
            <a:r>
              <a:rPr lang="en-US" altLang="en-US" sz="2200" i="1" dirty="0">
                <a:latin typeface="Arial" panose="020B0604020202020204" pitchFamily="34" charset="0"/>
              </a:rPr>
              <a:t>A </a:t>
            </a:r>
            <a:r>
              <a:rPr lang="en-US" altLang="en-US" sz="2200" dirty="0">
                <a:latin typeface="Arial" panose="020B0604020202020204" pitchFamily="34" charset="0"/>
              </a:rPr>
              <a:t>= 20)</a:t>
            </a:r>
          </a:p>
          <a:p>
            <a:pPr eaLnBrk="1" hangingPunct="1">
              <a:buFont typeface="Arial" panose="020B0604020202020204" pitchFamily="34" charset="0"/>
              <a:buNone/>
            </a:pPr>
            <a:r>
              <a:rPr lang="en-US" altLang="en-US" sz="2200" dirty="0">
                <a:latin typeface="Arial" panose="020B0604020202020204" pitchFamily="34" charset="0"/>
              </a:rPr>
              <a:t>3.  120 g of O</a:t>
            </a:r>
            <a:r>
              <a:rPr lang="en-US" altLang="en-US" sz="2200" baseline="-25000" dirty="0">
                <a:latin typeface="Arial" panose="020B0604020202020204" pitchFamily="34" charset="0"/>
              </a:rPr>
              <a:t>2</a:t>
            </a:r>
            <a:r>
              <a:rPr lang="en-US" altLang="en-US" sz="2200" dirty="0">
                <a:latin typeface="Arial" panose="020B0604020202020204" pitchFamily="34" charset="0"/>
              </a:rPr>
              <a:t> (atomic oxygen, O, has </a:t>
            </a:r>
            <a:r>
              <a:rPr lang="en-US" altLang="en-US" sz="2200" i="1" dirty="0">
                <a:latin typeface="Arial" panose="020B0604020202020204" pitchFamily="34" charset="0"/>
              </a:rPr>
              <a:t>A </a:t>
            </a:r>
            <a:r>
              <a:rPr lang="en-US" altLang="en-US" sz="2200" dirty="0">
                <a:latin typeface="Arial" panose="020B0604020202020204" pitchFamily="34" charset="0"/>
              </a:rPr>
              <a:t>= 16)</a:t>
            </a:r>
          </a:p>
          <a:p>
            <a:pPr eaLnBrk="1" hangingPunct="1">
              <a:buFont typeface="Arial" panose="020B0604020202020204" pitchFamily="34" charset="0"/>
              <a:buNone/>
            </a:pPr>
            <a:r>
              <a:rPr lang="en-US" altLang="en-US" sz="2200" dirty="0">
                <a:latin typeface="Arial" panose="020B0604020202020204" pitchFamily="34" charset="0"/>
              </a:rPr>
              <a:t>4.  160 g of </a:t>
            </a:r>
            <a:r>
              <a:rPr lang="en-US" altLang="en-US" sz="2200" dirty="0" err="1">
                <a:latin typeface="Arial" panose="020B0604020202020204" pitchFamily="34" charset="0"/>
              </a:rPr>
              <a:t>Ar</a:t>
            </a:r>
            <a:r>
              <a:rPr lang="en-US" altLang="en-US" sz="2200" dirty="0">
                <a:latin typeface="Arial" panose="020B0604020202020204" pitchFamily="34" charset="0"/>
              </a:rPr>
              <a:t> (</a:t>
            </a:r>
            <a:r>
              <a:rPr lang="en-US" altLang="en-US" sz="2200" i="1" dirty="0">
                <a:latin typeface="Arial" panose="020B0604020202020204" pitchFamily="34" charset="0"/>
              </a:rPr>
              <a:t>A </a:t>
            </a:r>
            <a:r>
              <a:rPr lang="en-US" altLang="en-US" sz="2200" dirty="0">
                <a:latin typeface="Arial" panose="020B0604020202020204" pitchFamily="34" charset="0"/>
              </a:rPr>
              <a:t>= 40)</a:t>
            </a:r>
          </a:p>
          <a:p>
            <a:pPr marL="457200" indent="-457200" eaLnBrk="1" hangingPunct="1">
              <a:buFont typeface="Arial" panose="020B0604020202020204" pitchFamily="34" charset="0"/>
              <a:buAutoNum type="arabicPeriod" startAt="5"/>
            </a:pPr>
            <a:r>
              <a:rPr lang="en-US" altLang="en-US" sz="2200" dirty="0" smtClean="0">
                <a:latin typeface="Arial" panose="020B0604020202020204" pitchFamily="34" charset="0"/>
              </a:rPr>
              <a:t>200 </a:t>
            </a:r>
            <a:r>
              <a:rPr lang="en-US" altLang="en-US" sz="2200" dirty="0">
                <a:latin typeface="Arial" panose="020B0604020202020204" pitchFamily="34" charset="0"/>
              </a:rPr>
              <a:t>g of </a:t>
            </a:r>
            <a:r>
              <a:rPr lang="en-US" altLang="en-US" sz="2200" dirty="0" err="1">
                <a:latin typeface="Arial" panose="020B0604020202020204" pitchFamily="34" charset="0"/>
              </a:rPr>
              <a:t>Pb</a:t>
            </a:r>
            <a:r>
              <a:rPr lang="en-US" altLang="en-US" sz="2200" dirty="0">
                <a:latin typeface="Arial" panose="020B0604020202020204" pitchFamily="34" charset="0"/>
              </a:rPr>
              <a:t> (</a:t>
            </a:r>
            <a:r>
              <a:rPr lang="en-US" altLang="en-US" sz="2200" i="1" dirty="0">
                <a:latin typeface="Arial" panose="020B0604020202020204" pitchFamily="34" charset="0"/>
              </a:rPr>
              <a:t>A </a:t>
            </a:r>
            <a:r>
              <a:rPr lang="en-US" altLang="en-US" sz="2200" dirty="0">
                <a:latin typeface="Arial" panose="020B0604020202020204" pitchFamily="34" charset="0"/>
              </a:rPr>
              <a:t>= 207</a:t>
            </a:r>
            <a:r>
              <a:rPr lang="en-US" altLang="en-US" sz="2200" dirty="0" smtClean="0">
                <a:latin typeface="Arial" panose="020B0604020202020204" pitchFamily="34" charset="0"/>
              </a:rPr>
              <a:t>)</a:t>
            </a:r>
          </a:p>
          <a:p>
            <a:pPr eaLnBrk="1" hangingPunct="1"/>
            <a:endParaRPr lang="en-US" altLang="en-US" sz="2200" dirty="0">
              <a:latin typeface="Arial" panose="020B0604020202020204" pitchFamily="34" charset="0"/>
            </a:endParaRPr>
          </a:p>
          <a:p>
            <a:pPr lvl="1" eaLnBrk="1" hangingPunct="1">
              <a:buFont typeface="Arial" panose="020B0604020202020204" pitchFamily="34" charset="0"/>
              <a:buAutoNum type="alphaUcPeriod"/>
            </a:pPr>
            <a:r>
              <a:rPr lang="en-US" altLang="en-US" sz="2200" dirty="0">
                <a:latin typeface="Arial" panose="020B0604020202020204" pitchFamily="34" charset="0"/>
              </a:rPr>
              <a:t>5 &gt; 4 &gt; 3 &gt; 2 &gt; 1</a:t>
            </a:r>
          </a:p>
          <a:p>
            <a:pPr lvl="1" eaLnBrk="1" hangingPunct="1">
              <a:buFont typeface="Arial" panose="020B0604020202020204" pitchFamily="34" charset="0"/>
              <a:buAutoNum type="alphaUcPeriod"/>
            </a:pPr>
            <a:r>
              <a:rPr lang="en-US" altLang="en-US" sz="2200" dirty="0">
                <a:latin typeface="Arial" panose="020B0604020202020204" pitchFamily="34" charset="0"/>
              </a:rPr>
              <a:t>5 &gt; 4 &gt; 2 &gt; 3 &gt; 1</a:t>
            </a:r>
          </a:p>
          <a:p>
            <a:pPr lvl="1" eaLnBrk="1" hangingPunct="1">
              <a:buFont typeface="Arial" panose="020B0604020202020204" pitchFamily="34" charset="0"/>
              <a:buAutoNum type="alphaUcPeriod"/>
            </a:pPr>
            <a:r>
              <a:rPr lang="en-US" altLang="en-US" sz="2200" dirty="0">
                <a:latin typeface="Arial" panose="020B0604020202020204" pitchFamily="34" charset="0"/>
              </a:rPr>
              <a:t>3 &gt; 1 &gt; 4 &gt; 2 &gt; 5</a:t>
            </a:r>
          </a:p>
          <a:p>
            <a:pPr lvl="1" eaLnBrk="1" hangingPunct="1">
              <a:buFont typeface="Arial" panose="020B0604020202020204" pitchFamily="34" charset="0"/>
              <a:buAutoNum type="alphaUcPeriod"/>
            </a:pPr>
            <a:r>
              <a:rPr lang="en-US" altLang="en-US" sz="2200" b="1" dirty="0">
                <a:solidFill>
                  <a:srgbClr val="662A6D"/>
                </a:solidFill>
                <a:latin typeface="Arial" panose="020B0604020202020204" pitchFamily="34" charset="0"/>
              </a:rPr>
              <a:t>1 &gt; 4 &gt; 3 &gt; 2 &gt; 5</a:t>
            </a:r>
            <a:endParaRPr lang="en-US" altLang="en-US" sz="2200" dirty="0">
              <a:latin typeface="Arial" panose="020B0604020202020204" pitchFamily="34" charset="0"/>
            </a:endParaRPr>
          </a:p>
        </p:txBody>
      </p:sp>
      <p:sp>
        <p:nvSpPr>
          <p:cNvPr id="1028102" name="Rectangle 6"/>
          <p:cNvSpPr>
            <a:spLocks/>
          </p:cNvSpPr>
          <p:nvPr/>
        </p:nvSpPr>
        <p:spPr bwMode="auto">
          <a:xfrm>
            <a:off x="8064500" y="6524625"/>
            <a:ext cx="1065213" cy="2952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12-15</a:t>
            </a:r>
          </a:p>
        </p:txBody>
      </p:sp>
      <mc:AlternateContent xmlns:mc="http://schemas.openxmlformats.org/markup-compatibility/2006">
        <mc:Choice xmlns:a14="http://schemas.microsoft.com/office/drawing/2010/main" Requires="a14">
          <p:sp>
            <p:nvSpPr>
              <p:cNvPr id="3" name="TextBox 2"/>
              <p:cNvSpPr txBox="1"/>
              <p:nvPr/>
            </p:nvSpPr>
            <p:spPr>
              <a:xfrm>
                <a:off x="856696" y="5450781"/>
                <a:ext cx="1120499" cy="57458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20</m:t>
                      </m:r>
                      <m:r>
                        <m:rPr>
                          <m:nor/>
                        </m:rPr>
                        <a:rPr lang="en-US" b="0" i="0" smtClean="0">
                          <a:latin typeface="Cambria Math" panose="02040503050406030204" pitchFamily="18" charset="0"/>
                        </a:rPr>
                        <m:t> </m:t>
                      </m:r>
                      <m:r>
                        <m:rPr>
                          <m:nor/>
                        </m:rPr>
                        <a:rPr lang="en-US" b="0" i="0" smtClean="0">
                          <a:latin typeface="Cambria Math" panose="02040503050406030204" pitchFamily="18" charset="0"/>
                        </a:rPr>
                        <m:t>g</m:t>
                      </m:r>
                      <m:r>
                        <m:rPr>
                          <m:nor/>
                        </m:rPr>
                        <a:rPr lang="en-US" b="0" i="0"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r>
                            <m:rPr>
                              <m:nor/>
                            </m:rPr>
                            <a:rPr lang="en-US" b="0" i="0" smtClean="0">
                              <a:latin typeface="Cambria Math" panose="02040503050406030204" pitchFamily="18" charset="0"/>
                            </a:rPr>
                            <m:t>mol</m:t>
                          </m:r>
                        </m:num>
                        <m:den>
                          <m:r>
                            <a:rPr lang="en-US" b="0" i="1" smtClean="0">
                              <a:latin typeface="Cambria Math" panose="02040503050406030204" pitchFamily="18" charset="0"/>
                            </a:rPr>
                            <m:t>4 </m:t>
                          </m:r>
                          <m:r>
                            <m:rPr>
                              <m:nor/>
                            </m:rPr>
                            <a:rPr lang="en-US" b="0" i="0" smtClean="0">
                              <a:latin typeface="Cambria Math" panose="02040503050406030204" pitchFamily="18" charset="0"/>
                            </a:rPr>
                            <m:t>g</m:t>
                          </m:r>
                        </m:den>
                      </m:f>
                    </m:oMath>
                  </m:oMathPara>
                </a14:m>
                <a:endParaRPr lang="en-US" dirty="0"/>
              </a:p>
            </p:txBody>
          </p:sp>
        </mc:Choice>
        <mc:Fallback>
          <p:sp>
            <p:nvSpPr>
              <p:cNvPr id="3" name="TextBox 2"/>
              <p:cNvSpPr txBox="1">
                <a:spLocks noRot="1" noChangeAspect="1" noMove="1" noResize="1" noEditPoints="1" noAdjustHandles="1" noChangeArrowheads="1" noChangeShapeType="1" noTextEdit="1"/>
              </p:cNvSpPr>
              <p:nvPr/>
            </p:nvSpPr>
            <p:spPr>
              <a:xfrm>
                <a:off x="856696" y="5450781"/>
                <a:ext cx="1120499" cy="57458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p:cNvSpPr txBox="1"/>
              <p:nvPr/>
            </p:nvSpPr>
            <p:spPr>
              <a:xfrm>
                <a:off x="2416378" y="5450780"/>
                <a:ext cx="1120499" cy="57458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60</m:t>
                      </m:r>
                      <m:r>
                        <m:rPr>
                          <m:nor/>
                        </m:rPr>
                        <a:rPr lang="en-US" b="0" i="0" smtClean="0">
                          <a:latin typeface="Cambria Math" panose="02040503050406030204" pitchFamily="18" charset="0"/>
                        </a:rPr>
                        <m:t> </m:t>
                      </m:r>
                      <m:r>
                        <m:rPr>
                          <m:nor/>
                        </m:rPr>
                        <a:rPr lang="en-US" b="0" i="0" smtClean="0">
                          <a:latin typeface="Cambria Math" panose="02040503050406030204" pitchFamily="18" charset="0"/>
                        </a:rPr>
                        <m:t>g</m:t>
                      </m:r>
                      <m:r>
                        <m:rPr>
                          <m:nor/>
                        </m:rPr>
                        <a:rPr lang="en-US" b="0" i="0"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r>
                            <m:rPr>
                              <m:nor/>
                            </m:rPr>
                            <a:rPr lang="en-US" b="0" i="0" smtClean="0">
                              <a:latin typeface="Cambria Math" panose="02040503050406030204" pitchFamily="18" charset="0"/>
                            </a:rPr>
                            <m:t>mol</m:t>
                          </m:r>
                        </m:num>
                        <m:den>
                          <m:r>
                            <a:rPr lang="en-US" b="0" i="1" smtClean="0">
                              <a:latin typeface="Cambria Math" panose="02040503050406030204" pitchFamily="18" charset="0"/>
                            </a:rPr>
                            <m:t>20 </m:t>
                          </m:r>
                          <m:r>
                            <m:rPr>
                              <m:nor/>
                            </m:rPr>
                            <a:rPr lang="en-US" b="0" i="0" smtClean="0">
                              <a:latin typeface="Cambria Math" panose="02040503050406030204" pitchFamily="18" charset="0"/>
                            </a:rPr>
                            <m:t>g</m:t>
                          </m:r>
                        </m:den>
                      </m:f>
                    </m:oMath>
                  </m:oMathPara>
                </a14:m>
                <a:endParaRPr lang="en-US" dirty="0"/>
              </a:p>
            </p:txBody>
          </p:sp>
        </mc:Choice>
        <mc:Fallback>
          <p:sp>
            <p:nvSpPr>
              <p:cNvPr id="12" name="TextBox 11"/>
              <p:cNvSpPr txBox="1">
                <a:spLocks noRot="1" noChangeAspect="1" noMove="1" noResize="1" noEditPoints="1" noAdjustHandles="1" noChangeArrowheads="1" noChangeShapeType="1" noTextEdit="1"/>
              </p:cNvSpPr>
              <p:nvPr/>
            </p:nvSpPr>
            <p:spPr>
              <a:xfrm>
                <a:off x="2416378" y="5450780"/>
                <a:ext cx="1120499" cy="57458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3948424" y="5450777"/>
                <a:ext cx="1248740" cy="57458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120</m:t>
                      </m:r>
                      <m:r>
                        <m:rPr>
                          <m:nor/>
                        </m:rPr>
                        <a:rPr lang="en-US" b="0" i="0" smtClean="0">
                          <a:latin typeface="Cambria Math" panose="02040503050406030204" pitchFamily="18" charset="0"/>
                        </a:rPr>
                        <m:t> </m:t>
                      </m:r>
                      <m:r>
                        <m:rPr>
                          <m:nor/>
                        </m:rPr>
                        <a:rPr lang="en-US" b="0" i="0" smtClean="0">
                          <a:latin typeface="Cambria Math" panose="02040503050406030204" pitchFamily="18" charset="0"/>
                        </a:rPr>
                        <m:t>g</m:t>
                      </m:r>
                      <m:r>
                        <m:rPr>
                          <m:nor/>
                        </m:rPr>
                        <a:rPr lang="en-US" b="0" i="0"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r>
                            <m:rPr>
                              <m:nor/>
                            </m:rPr>
                            <a:rPr lang="en-US" b="0" i="0" smtClean="0">
                              <a:latin typeface="Cambria Math" panose="02040503050406030204" pitchFamily="18" charset="0"/>
                            </a:rPr>
                            <m:t>mol</m:t>
                          </m:r>
                        </m:num>
                        <m:den>
                          <m:r>
                            <a:rPr lang="en-US" b="0" i="1" smtClean="0">
                              <a:latin typeface="Cambria Math" panose="02040503050406030204" pitchFamily="18" charset="0"/>
                            </a:rPr>
                            <m:t>32 </m:t>
                          </m:r>
                          <m:r>
                            <m:rPr>
                              <m:nor/>
                            </m:rPr>
                            <a:rPr lang="en-US" b="0" i="0" smtClean="0">
                              <a:latin typeface="Cambria Math" panose="02040503050406030204" pitchFamily="18" charset="0"/>
                            </a:rPr>
                            <m:t>g</m:t>
                          </m:r>
                        </m:den>
                      </m:f>
                    </m:oMath>
                  </m:oMathPara>
                </a14:m>
                <a:endParaRPr lang="en-US" dirty="0"/>
              </a:p>
            </p:txBody>
          </p:sp>
        </mc:Choice>
        <mc:Fallback>
          <p:sp>
            <p:nvSpPr>
              <p:cNvPr id="13" name="TextBox 12"/>
              <p:cNvSpPr txBox="1">
                <a:spLocks noRot="1" noChangeAspect="1" noMove="1" noResize="1" noEditPoints="1" noAdjustHandles="1" noChangeArrowheads="1" noChangeShapeType="1" noTextEdit="1"/>
              </p:cNvSpPr>
              <p:nvPr/>
            </p:nvSpPr>
            <p:spPr>
              <a:xfrm>
                <a:off x="3948424" y="5450777"/>
                <a:ext cx="1248740" cy="574581"/>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5535742" y="5450778"/>
                <a:ext cx="1248740" cy="57458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160</m:t>
                      </m:r>
                      <m:r>
                        <m:rPr>
                          <m:nor/>
                        </m:rPr>
                        <a:rPr lang="en-US" b="0" i="0" smtClean="0">
                          <a:latin typeface="Cambria Math" panose="02040503050406030204" pitchFamily="18" charset="0"/>
                        </a:rPr>
                        <m:t> </m:t>
                      </m:r>
                      <m:r>
                        <m:rPr>
                          <m:nor/>
                        </m:rPr>
                        <a:rPr lang="en-US" b="0" i="0" smtClean="0">
                          <a:latin typeface="Cambria Math" panose="02040503050406030204" pitchFamily="18" charset="0"/>
                        </a:rPr>
                        <m:t>g</m:t>
                      </m:r>
                      <m:r>
                        <m:rPr>
                          <m:nor/>
                        </m:rPr>
                        <a:rPr lang="en-US" b="0" i="0"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r>
                            <m:rPr>
                              <m:nor/>
                            </m:rPr>
                            <a:rPr lang="en-US" b="0" i="0" smtClean="0">
                              <a:latin typeface="Cambria Math" panose="02040503050406030204" pitchFamily="18" charset="0"/>
                            </a:rPr>
                            <m:t>mol</m:t>
                          </m:r>
                        </m:num>
                        <m:den>
                          <m:r>
                            <a:rPr lang="en-US" b="0" i="1" smtClean="0">
                              <a:latin typeface="Cambria Math" panose="02040503050406030204" pitchFamily="18" charset="0"/>
                            </a:rPr>
                            <m:t>40 </m:t>
                          </m:r>
                          <m:r>
                            <m:rPr>
                              <m:nor/>
                            </m:rPr>
                            <a:rPr lang="en-US" b="0" i="0" smtClean="0">
                              <a:latin typeface="Cambria Math" panose="02040503050406030204" pitchFamily="18" charset="0"/>
                            </a:rPr>
                            <m:t>g</m:t>
                          </m:r>
                        </m:den>
                      </m:f>
                    </m:oMath>
                  </m:oMathPara>
                </a14:m>
                <a:endParaRPr lang="en-US" dirty="0"/>
              </a:p>
            </p:txBody>
          </p:sp>
        </mc:Choice>
        <mc:Fallback>
          <p:sp>
            <p:nvSpPr>
              <p:cNvPr id="14" name="TextBox 13"/>
              <p:cNvSpPr txBox="1">
                <a:spLocks noRot="1" noChangeAspect="1" noMove="1" noResize="1" noEditPoints="1" noAdjustHandles="1" noChangeArrowheads="1" noChangeShapeType="1" noTextEdit="1"/>
              </p:cNvSpPr>
              <p:nvPr/>
            </p:nvSpPr>
            <p:spPr>
              <a:xfrm>
                <a:off x="5535742" y="5450778"/>
                <a:ext cx="1248740" cy="574581"/>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p:cNvSpPr txBox="1"/>
              <p:nvPr/>
            </p:nvSpPr>
            <p:spPr>
              <a:xfrm>
                <a:off x="7131908" y="5450777"/>
                <a:ext cx="1248740" cy="57458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200</m:t>
                      </m:r>
                      <m:r>
                        <m:rPr>
                          <m:nor/>
                        </m:rPr>
                        <a:rPr lang="en-US" b="0" i="0" smtClean="0">
                          <a:latin typeface="Cambria Math" panose="02040503050406030204" pitchFamily="18" charset="0"/>
                        </a:rPr>
                        <m:t> </m:t>
                      </m:r>
                      <m:r>
                        <m:rPr>
                          <m:nor/>
                        </m:rPr>
                        <a:rPr lang="en-US" b="0" i="0" smtClean="0">
                          <a:latin typeface="Cambria Math" panose="02040503050406030204" pitchFamily="18" charset="0"/>
                        </a:rPr>
                        <m:t>g</m:t>
                      </m:r>
                      <m:r>
                        <m:rPr>
                          <m:nor/>
                        </m:rPr>
                        <a:rPr lang="en-US" b="0" i="0"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r>
                            <m:rPr>
                              <m:nor/>
                            </m:rPr>
                            <a:rPr lang="en-US" b="0" i="0" smtClean="0">
                              <a:latin typeface="Cambria Math" panose="02040503050406030204" pitchFamily="18" charset="0"/>
                            </a:rPr>
                            <m:t>mol</m:t>
                          </m:r>
                        </m:num>
                        <m:den>
                          <m:r>
                            <a:rPr lang="en-US" b="0" i="1" smtClean="0">
                              <a:latin typeface="Cambria Math" panose="02040503050406030204" pitchFamily="18" charset="0"/>
                            </a:rPr>
                            <m:t>207 </m:t>
                          </m:r>
                          <m:r>
                            <m:rPr>
                              <m:nor/>
                            </m:rPr>
                            <a:rPr lang="en-US" b="0" i="0" smtClean="0">
                              <a:latin typeface="Cambria Math" panose="02040503050406030204" pitchFamily="18" charset="0"/>
                            </a:rPr>
                            <m:t>g</m:t>
                          </m:r>
                        </m:den>
                      </m:f>
                    </m:oMath>
                  </m:oMathPara>
                </a14:m>
                <a:endParaRPr lang="en-US" dirty="0"/>
              </a:p>
            </p:txBody>
          </p:sp>
        </mc:Choice>
        <mc:Fallback>
          <p:sp>
            <p:nvSpPr>
              <p:cNvPr id="15" name="TextBox 14"/>
              <p:cNvSpPr txBox="1">
                <a:spLocks noRot="1" noChangeAspect="1" noMove="1" noResize="1" noEditPoints="1" noAdjustHandles="1" noChangeArrowheads="1" noChangeShapeType="1" noTextEdit="1"/>
              </p:cNvSpPr>
              <p:nvPr/>
            </p:nvSpPr>
            <p:spPr>
              <a:xfrm>
                <a:off x="7131908" y="5450777"/>
                <a:ext cx="1248740" cy="574581"/>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65667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5" y="1368018"/>
            <a:ext cx="3113842" cy="3113842"/>
          </a:xfrm>
          <a:prstGeom prst="rect">
            <a:avLst/>
          </a:prstGeom>
        </p:spPr>
      </p:pic>
      <p:sp>
        <p:nvSpPr>
          <p:cNvPr id="37" name="Rectangle 36"/>
          <p:cNvSpPr/>
          <p:nvPr/>
        </p:nvSpPr>
        <p:spPr>
          <a:xfrm rot="1181153">
            <a:off x="1988427" y="1614780"/>
            <a:ext cx="394721" cy="6933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33341" y="258595"/>
            <a:ext cx="7886700" cy="922136"/>
          </a:xfrm>
        </p:spPr>
        <p:txBody>
          <a:bodyPr>
            <a:noAutofit/>
          </a:bodyPr>
          <a:lstStyle/>
          <a:p>
            <a:r>
              <a:rPr lang="en-US" sz="3200" dirty="0" smtClean="0"/>
              <a:t>Molecular Speeds and Temperature</a:t>
            </a:r>
            <a:endParaRPr lang="en-US" sz="3200" dirty="0"/>
          </a:p>
        </p:txBody>
      </p:sp>
      <p:sp>
        <p:nvSpPr>
          <p:cNvPr id="4" name="Footer Placeholder 3"/>
          <p:cNvSpPr>
            <a:spLocks noGrp="1"/>
          </p:cNvSpPr>
          <p:nvPr>
            <p:ph type="ftr" sz="quarter" idx="11"/>
          </p:nvPr>
        </p:nvSpPr>
        <p:spPr/>
        <p:txBody>
          <a:bodyPr/>
          <a:lstStyle/>
          <a:p>
            <a:endParaRPr lang="en-US"/>
          </a:p>
        </p:txBody>
      </p:sp>
      <p:pic>
        <p:nvPicPr>
          <p:cNvPr id="5" name="Picture 4" descr="12_26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756" y="2771198"/>
            <a:ext cx="4683087" cy="3320249"/>
          </a:xfrm>
          <a:prstGeom prst="rect">
            <a:avLst/>
          </a:prstGeom>
        </p:spPr>
      </p:pic>
      <p:cxnSp>
        <p:nvCxnSpPr>
          <p:cNvPr id="8" name="Straight Arrow Connector 7"/>
          <p:cNvCxnSpPr>
            <a:stCxn id="6" idx="2"/>
          </p:cNvCxnSpPr>
          <p:nvPr/>
        </p:nvCxnSpPr>
        <p:spPr>
          <a:xfrm flipH="1">
            <a:off x="2087801" y="2216373"/>
            <a:ext cx="1677880" cy="204757"/>
          </a:xfrm>
          <a:prstGeom prst="straightConnector1">
            <a:avLst/>
          </a:prstGeom>
          <a:ln w="25400">
            <a:tailEnd type="triangle"/>
          </a:ln>
        </p:spPr>
        <p:style>
          <a:lnRef idx="3">
            <a:schemeClr val="accent6"/>
          </a:lnRef>
          <a:fillRef idx="0">
            <a:schemeClr val="accent6"/>
          </a:fillRef>
          <a:effectRef idx="2">
            <a:schemeClr val="accent6"/>
          </a:effectRef>
          <a:fontRef idx="minor">
            <a:schemeClr val="tx1"/>
          </a:fontRef>
        </p:style>
      </p:cxnSp>
      <p:sp>
        <p:nvSpPr>
          <p:cNvPr id="6" name="Oval 5"/>
          <p:cNvSpPr/>
          <p:nvPr/>
        </p:nvSpPr>
        <p:spPr>
          <a:xfrm>
            <a:off x="3765681" y="2094305"/>
            <a:ext cx="244135" cy="244135"/>
          </a:xfrm>
          <a:prstGeom prst="ellipse">
            <a:avLst/>
          </a:prstGeom>
          <a:gradFill flip="none" rotWithShape="1">
            <a:gsLst>
              <a:gs pos="33000">
                <a:srgbClr val="FFDBBB"/>
              </a:gs>
              <a:gs pos="100000">
                <a:srgbClr val="FBAD75"/>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2012161" y="3278691"/>
            <a:ext cx="762741" cy="161878"/>
          </a:xfrm>
          <a:prstGeom prst="straightConnector1">
            <a:avLst/>
          </a:prstGeom>
          <a:ln w="25400">
            <a:tailEnd type="triangle"/>
          </a:ln>
        </p:spPr>
        <p:style>
          <a:lnRef idx="3">
            <a:schemeClr val="accent6"/>
          </a:lnRef>
          <a:fillRef idx="0">
            <a:schemeClr val="accent6"/>
          </a:fillRef>
          <a:effectRef idx="2">
            <a:schemeClr val="accent6"/>
          </a:effectRef>
          <a:fontRef idx="minor">
            <a:schemeClr val="tx1"/>
          </a:fontRef>
        </p:style>
      </p:cxnSp>
      <p:sp>
        <p:nvSpPr>
          <p:cNvPr id="15" name="Oval 14"/>
          <p:cNvSpPr/>
          <p:nvPr/>
        </p:nvSpPr>
        <p:spPr>
          <a:xfrm>
            <a:off x="2701621" y="3334704"/>
            <a:ext cx="244135" cy="244135"/>
          </a:xfrm>
          <a:prstGeom prst="ellipse">
            <a:avLst/>
          </a:prstGeom>
          <a:gradFill flip="none" rotWithShape="1">
            <a:gsLst>
              <a:gs pos="33000">
                <a:srgbClr val="FFDBBB"/>
              </a:gs>
              <a:gs pos="100000">
                <a:srgbClr val="FBAD75"/>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2393531" y="2487179"/>
            <a:ext cx="151962" cy="568038"/>
          </a:xfrm>
          <a:prstGeom prst="straightConnector1">
            <a:avLst/>
          </a:prstGeom>
          <a:ln w="25400">
            <a:tailEnd type="triangle"/>
          </a:ln>
        </p:spPr>
        <p:style>
          <a:lnRef idx="3">
            <a:schemeClr val="accent6"/>
          </a:lnRef>
          <a:fillRef idx="0">
            <a:schemeClr val="accent6"/>
          </a:fillRef>
          <a:effectRef idx="2">
            <a:schemeClr val="accent6"/>
          </a:effectRef>
          <a:fontRef idx="minor">
            <a:schemeClr val="tx1"/>
          </a:fontRef>
        </p:style>
      </p:cxnSp>
      <p:cxnSp>
        <p:nvCxnSpPr>
          <p:cNvPr id="18" name="Straight Arrow Connector 17"/>
          <p:cNvCxnSpPr>
            <a:stCxn id="19" idx="2"/>
          </p:cNvCxnSpPr>
          <p:nvPr/>
        </p:nvCxnSpPr>
        <p:spPr>
          <a:xfrm flipV="1">
            <a:off x="497032" y="3642098"/>
            <a:ext cx="1343193" cy="333089"/>
          </a:xfrm>
          <a:prstGeom prst="straightConnector1">
            <a:avLst/>
          </a:prstGeom>
          <a:ln w="25400">
            <a:tailEnd type="triangle"/>
          </a:ln>
        </p:spPr>
        <p:style>
          <a:lnRef idx="3">
            <a:schemeClr val="accent6"/>
          </a:lnRef>
          <a:fillRef idx="0">
            <a:schemeClr val="accent6"/>
          </a:fillRef>
          <a:effectRef idx="2">
            <a:schemeClr val="accent6"/>
          </a:effectRef>
          <a:fontRef idx="minor">
            <a:schemeClr val="tx1"/>
          </a:fontRef>
        </p:style>
      </p:cxnSp>
      <p:sp>
        <p:nvSpPr>
          <p:cNvPr id="19" name="Oval 18"/>
          <p:cNvSpPr/>
          <p:nvPr/>
        </p:nvSpPr>
        <p:spPr>
          <a:xfrm>
            <a:off x="497032" y="3853119"/>
            <a:ext cx="244135" cy="244135"/>
          </a:xfrm>
          <a:prstGeom prst="ellipse">
            <a:avLst/>
          </a:prstGeom>
          <a:gradFill flip="none" rotWithShape="1">
            <a:gsLst>
              <a:gs pos="33000">
                <a:srgbClr val="FFDBBB"/>
              </a:gs>
              <a:gs pos="100000">
                <a:srgbClr val="FBAD75"/>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1393795" y="4097254"/>
            <a:ext cx="179688" cy="306895"/>
          </a:xfrm>
          <a:prstGeom prst="straightConnector1">
            <a:avLst/>
          </a:prstGeom>
          <a:ln w="25400">
            <a:tailEnd type="triangle"/>
          </a:ln>
        </p:spPr>
        <p:style>
          <a:lnRef idx="3">
            <a:schemeClr val="accent6"/>
          </a:lnRef>
          <a:fillRef idx="0">
            <a:schemeClr val="accent6"/>
          </a:fillRef>
          <a:effectRef idx="2">
            <a:schemeClr val="accent6"/>
          </a:effectRef>
          <a:fontRef idx="minor">
            <a:schemeClr val="tx1"/>
          </a:fontRef>
        </p:style>
      </p:cxnSp>
      <p:sp>
        <p:nvSpPr>
          <p:cNvPr id="21" name="Oval 20"/>
          <p:cNvSpPr/>
          <p:nvPr/>
        </p:nvSpPr>
        <p:spPr>
          <a:xfrm>
            <a:off x="2271463" y="2922819"/>
            <a:ext cx="244135" cy="244135"/>
          </a:xfrm>
          <a:prstGeom prst="ellipse">
            <a:avLst/>
          </a:prstGeom>
          <a:gradFill flip="none" rotWithShape="1">
            <a:gsLst>
              <a:gs pos="33000">
                <a:srgbClr val="FFDBBB"/>
              </a:gs>
              <a:gs pos="100000">
                <a:srgbClr val="FBAD75"/>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167177" y="2013955"/>
            <a:ext cx="491171" cy="244738"/>
          </a:xfrm>
          <a:prstGeom prst="straightConnector1">
            <a:avLst/>
          </a:prstGeom>
          <a:ln w="25400">
            <a:tailEnd type="triangle"/>
          </a:ln>
        </p:spPr>
        <p:style>
          <a:lnRef idx="3">
            <a:schemeClr val="accent6"/>
          </a:lnRef>
          <a:fillRef idx="0">
            <a:schemeClr val="accent6"/>
          </a:fillRef>
          <a:effectRef idx="2">
            <a:schemeClr val="accent6"/>
          </a:effectRef>
          <a:fontRef idx="minor">
            <a:schemeClr val="tx1"/>
          </a:fontRef>
        </p:style>
      </p:cxnSp>
      <p:sp>
        <p:nvSpPr>
          <p:cNvPr id="13" name="Oval 12"/>
          <p:cNvSpPr/>
          <p:nvPr/>
        </p:nvSpPr>
        <p:spPr>
          <a:xfrm>
            <a:off x="1046560" y="1902690"/>
            <a:ext cx="244135" cy="244135"/>
          </a:xfrm>
          <a:prstGeom prst="ellipse">
            <a:avLst/>
          </a:prstGeom>
          <a:gradFill flip="none" rotWithShape="1">
            <a:gsLst>
              <a:gs pos="33000">
                <a:srgbClr val="FFDBBB"/>
              </a:gs>
              <a:gs pos="100000">
                <a:srgbClr val="FBAD75"/>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483639" y="3924553"/>
            <a:ext cx="244135" cy="244135"/>
          </a:xfrm>
          <a:prstGeom prst="ellipse">
            <a:avLst/>
          </a:prstGeom>
          <a:gradFill flip="none" rotWithShape="1">
            <a:gsLst>
              <a:gs pos="33000">
                <a:srgbClr val="FFDBBB"/>
              </a:gs>
              <a:gs pos="100000">
                <a:srgbClr val="FBAD75"/>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Callout 31"/>
          <p:cNvSpPr/>
          <p:nvPr/>
        </p:nvSpPr>
        <p:spPr>
          <a:xfrm rot="6190518">
            <a:off x="726226" y="4131614"/>
            <a:ext cx="1462117" cy="2504339"/>
          </a:xfrm>
          <a:prstGeom prst="wedgeEllipse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33341" y="4799162"/>
            <a:ext cx="191270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Ouch!</a:t>
            </a:r>
          </a:p>
        </p:txBody>
      </p:sp>
      <p:sp>
        <p:nvSpPr>
          <p:cNvPr id="34" name="Oval 33"/>
          <p:cNvSpPr/>
          <p:nvPr/>
        </p:nvSpPr>
        <p:spPr>
          <a:xfrm>
            <a:off x="2261224" y="1592104"/>
            <a:ext cx="244135" cy="244135"/>
          </a:xfrm>
          <a:prstGeom prst="ellipse">
            <a:avLst/>
          </a:prstGeom>
          <a:gradFill flip="none" rotWithShape="1">
            <a:gsLst>
              <a:gs pos="33000">
                <a:srgbClr val="FFDBBB"/>
              </a:gs>
              <a:gs pos="100000">
                <a:srgbClr val="FBAD75"/>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840225" y="1439991"/>
            <a:ext cx="244135" cy="244135"/>
          </a:xfrm>
          <a:prstGeom prst="ellipse">
            <a:avLst/>
          </a:prstGeom>
          <a:gradFill flip="none" rotWithShape="1">
            <a:gsLst>
              <a:gs pos="33000">
                <a:srgbClr val="FFDBBB"/>
              </a:gs>
              <a:gs pos="100000">
                <a:srgbClr val="FBAD75"/>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flipH="1">
            <a:off x="1887160" y="1648529"/>
            <a:ext cx="287752" cy="324903"/>
          </a:xfrm>
          <a:prstGeom prst="straightConnector1">
            <a:avLst/>
          </a:prstGeom>
          <a:ln w="254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8124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4"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2"/>
          <p:cNvSpPr>
            <a:spLocks/>
          </p:cNvSpPr>
          <p:nvPr/>
        </p:nvSpPr>
        <p:spPr bwMode="auto">
          <a:xfrm>
            <a:off x="558800" y="138113"/>
            <a:ext cx="82645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Speed and Kinetic Energy of Gas Molecules</a:t>
            </a:r>
          </a:p>
        </p:txBody>
      </p:sp>
      <p:pic>
        <p:nvPicPr>
          <p:cNvPr id="970760" name="Picture 8" descr="12_04_Figure"/>
          <p:cNvPicPr>
            <a:picLocks noChangeAspect="1" noChangeArrowheads="1"/>
          </p:cNvPicPr>
          <p:nvPr/>
        </p:nvPicPr>
        <p:blipFill>
          <a:blip r:embed="rId2">
            <a:extLst>
              <a:ext uri="{28A0092B-C50C-407E-A947-70E740481C1C}">
                <a14:useLocalDpi xmlns:a14="http://schemas.microsoft.com/office/drawing/2010/main" val="0"/>
              </a:ext>
            </a:extLst>
          </a:blip>
          <a:srcRect b="2701"/>
          <a:stretch>
            <a:fillRect/>
          </a:stretch>
        </p:blipFill>
        <p:spPr bwMode="auto">
          <a:xfrm>
            <a:off x="4183063" y="1125538"/>
            <a:ext cx="4425950" cy="4768850"/>
          </a:xfrm>
          <a:prstGeom prst="rect">
            <a:avLst/>
          </a:prstGeom>
          <a:noFill/>
          <a:extLst>
            <a:ext uri="{909E8E84-426E-40DD-AFC4-6F175D3DCCD1}">
              <a14:hiddenFill xmlns:a14="http://schemas.microsoft.com/office/drawing/2010/main">
                <a:solidFill>
                  <a:srgbClr val="FFFFFF"/>
                </a:solidFill>
              </a14:hiddenFill>
            </a:ext>
          </a:extLst>
        </p:spPr>
      </p:pic>
      <p:pic>
        <p:nvPicPr>
          <p:cNvPr id="970756" name="Picture 4"/>
          <p:cNvPicPr>
            <a:picLocks noChangeAspect="1" noChangeArrowheads="1"/>
          </p:cNvPicPr>
          <p:nvPr/>
        </p:nvPicPr>
        <p:blipFill>
          <a:blip r:embed="rId3">
            <a:extLst>
              <a:ext uri="{28A0092B-C50C-407E-A947-70E740481C1C}">
                <a14:useLocalDpi xmlns:a14="http://schemas.microsoft.com/office/drawing/2010/main" val="0"/>
              </a:ext>
            </a:extLst>
          </a:blip>
          <a:srcRect t="50569" b="23235"/>
          <a:stretch>
            <a:fillRect/>
          </a:stretch>
        </p:blipFill>
        <p:spPr bwMode="auto">
          <a:xfrm>
            <a:off x="558800" y="5250786"/>
            <a:ext cx="30321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0761" name="Picture 9" descr="Equation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6" y="2786063"/>
            <a:ext cx="1190625" cy="723900"/>
          </a:xfrm>
          <a:prstGeom prst="rect">
            <a:avLst/>
          </a:prstGeom>
          <a:noFill/>
          <a:extLst>
            <a:ext uri="{909E8E84-426E-40DD-AFC4-6F175D3DCCD1}">
              <a14:hiddenFill xmlns:a14="http://schemas.microsoft.com/office/drawing/2010/main">
                <a:solidFill>
                  <a:srgbClr val="FFFFFF"/>
                </a:solidFill>
              </a14:hiddenFill>
            </a:ext>
          </a:extLst>
        </p:spPr>
      </p:pic>
      <p:pic>
        <p:nvPicPr>
          <p:cNvPr id="970762" name="Picture 10" descr="Equation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599" y="1365459"/>
            <a:ext cx="1511300" cy="650875"/>
          </a:xfrm>
          <a:prstGeom prst="rect">
            <a:avLst/>
          </a:prstGeom>
          <a:noFill/>
          <a:extLst>
            <a:ext uri="{909E8E84-426E-40DD-AFC4-6F175D3DCCD1}">
              <a14:hiddenFill xmlns:a14="http://schemas.microsoft.com/office/drawing/2010/main">
                <a:solidFill>
                  <a:srgbClr val="FFFFFF"/>
                </a:solidFill>
              </a14:hiddenFill>
            </a:ext>
          </a:extLst>
        </p:spPr>
      </p:pic>
      <p:pic>
        <p:nvPicPr>
          <p:cNvPr id="970763" name="Picture 11" descr="Equation1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9986" y="4156537"/>
            <a:ext cx="1298575" cy="746125"/>
          </a:xfrm>
          <a:prstGeom prst="rect">
            <a:avLst/>
          </a:prstGeom>
          <a:noFill/>
          <a:extLst>
            <a:ext uri="{909E8E84-426E-40DD-AFC4-6F175D3DCCD1}">
              <a14:hiddenFill xmlns:a14="http://schemas.microsoft.com/office/drawing/2010/main">
                <a:solidFill>
                  <a:srgbClr val="FFFFFF"/>
                </a:solidFill>
              </a14:hiddenFill>
            </a:ext>
          </a:extLst>
        </p:spPr>
      </p:pic>
      <p:sp>
        <p:nvSpPr>
          <p:cNvPr id="970764" name="Rectangle 12"/>
          <p:cNvSpPr>
            <a:spLocks/>
          </p:cNvSpPr>
          <p:nvPr/>
        </p:nvSpPr>
        <p:spPr bwMode="auto">
          <a:xfrm>
            <a:off x="8062913" y="6524625"/>
            <a:ext cx="1065212" cy="295275"/>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12-17</a:t>
            </a:r>
          </a:p>
        </p:txBody>
      </p:sp>
      <p:sp>
        <p:nvSpPr>
          <p:cNvPr id="2" name="Rectangle 1"/>
          <p:cNvSpPr/>
          <p:nvPr/>
        </p:nvSpPr>
        <p:spPr>
          <a:xfrm>
            <a:off x="3104919" y="5962784"/>
            <a:ext cx="3395802"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Use Kelvin!</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514258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childTnLst>
                                    <p:animEffect transition="out" filter="fade">
                                      <p:cBhvr>
                                        <p:cTn id="6" dur="1000" tmFilter="0, 0; .2, .5; .8, .5; 1, 0"/>
                                        <p:tgtEl>
                                          <p:spTgt spid="2"/>
                                        </p:tgtEl>
                                      </p:cBhvr>
                                    </p:animEffect>
                                    <p:animScale>
                                      <p:cBhvr>
                                        <p:cTn id="7"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51" name="Rectangle 7"/>
          <p:cNvSpPr>
            <a:spLocks/>
          </p:cNvSpPr>
          <p:nvPr/>
        </p:nvSpPr>
        <p:spPr bwMode="auto">
          <a:xfrm>
            <a:off x="638699" y="1354862"/>
            <a:ext cx="8372475"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1079500" indent="-546100" algn="l" defTabSz="822325">
              <a:defRPr sz="2400">
                <a:solidFill>
                  <a:schemeClr val="tx1"/>
                </a:solidFill>
                <a:latin typeface="Times New Roman" panose="02020603050405020304" pitchFamily="18" charset="0"/>
              </a:defRPr>
            </a:lvl2pPr>
            <a:lvl3pPr marL="1663700" indent="-457200" algn="l" defTabSz="822325">
              <a:defRPr sz="2400">
                <a:solidFill>
                  <a:schemeClr val="tx1"/>
                </a:solidFill>
                <a:latin typeface="Times New Roman" panose="02020603050405020304" pitchFamily="18" charset="0"/>
              </a:defRPr>
            </a:lvl3pPr>
            <a:lvl4pPr marL="2209800" indent="-457200" algn="l" defTabSz="822325">
              <a:defRPr sz="2400">
                <a:solidFill>
                  <a:schemeClr val="tx1"/>
                </a:solidFill>
                <a:latin typeface="Times New Roman" panose="02020603050405020304" pitchFamily="18" charset="0"/>
              </a:defRPr>
            </a:lvl4pPr>
            <a:lvl5pPr marL="2781300" indent="-457200" algn="l" defTabSz="822325">
              <a:defRPr sz="2400">
                <a:solidFill>
                  <a:schemeClr val="tx1"/>
                </a:solidFill>
                <a:latin typeface="Times New Roman" panose="02020603050405020304" pitchFamily="18" charset="0"/>
              </a:defRPr>
            </a:lvl5pPr>
            <a:lvl6pPr marL="3238500" indent="-457200" defTabSz="822325" eaLnBrk="0" fontAlgn="base" hangingPunct="0">
              <a:spcBef>
                <a:spcPct val="0"/>
              </a:spcBef>
              <a:spcAft>
                <a:spcPct val="0"/>
              </a:spcAft>
              <a:defRPr sz="2400">
                <a:solidFill>
                  <a:schemeClr val="tx1"/>
                </a:solidFill>
                <a:latin typeface="Times New Roman" panose="02020603050405020304" pitchFamily="18" charset="0"/>
              </a:defRPr>
            </a:lvl6pPr>
            <a:lvl7pPr marL="3695700" indent="-457200" defTabSz="822325" eaLnBrk="0" fontAlgn="base" hangingPunct="0">
              <a:spcBef>
                <a:spcPct val="0"/>
              </a:spcBef>
              <a:spcAft>
                <a:spcPct val="0"/>
              </a:spcAft>
              <a:defRPr sz="2400">
                <a:solidFill>
                  <a:schemeClr val="tx1"/>
                </a:solidFill>
                <a:latin typeface="Times New Roman" panose="02020603050405020304" pitchFamily="18" charset="0"/>
              </a:defRPr>
            </a:lvl7pPr>
            <a:lvl8pPr marL="4152900" indent="-457200" defTabSz="822325" eaLnBrk="0" fontAlgn="base" hangingPunct="0">
              <a:spcBef>
                <a:spcPct val="0"/>
              </a:spcBef>
              <a:spcAft>
                <a:spcPct val="0"/>
              </a:spcAft>
              <a:defRPr sz="2400">
                <a:solidFill>
                  <a:schemeClr val="tx1"/>
                </a:solidFill>
                <a:latin typeface="Times New Roman" panose="02020603050405020304" pitchFamily="18" charset="0"/>
              </a:defRPr>
            </a:lvl8pPr>
            <a:lvl9pPr marL="4610100" indent="-457200"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dirty="0">
                <a:latin typeface="Arial" panose="020B0604020202020204" pitchFamily="34" charset="0"/>
              </a:rPr>
              <a:t>What are the </a:t>
            </a:r>
            <a:r>
              <a:rPr lang="en-US" altLang="en-US" sz="2200" dirty="0" err="1">
                <a:latin typeface="Arial" panose="020B0604020202020204" pitchFamily="34" charset="0"/>
              </a:rPr>
              <a:t>rms</a:t>
            </a:r>
            <a:r>
              <a:rPr lang="en-US" altLang="en-US" sz="2200" dirty="0">
                <a:latin typeface="Arial" panose="020B0604020202020204" pitchFamily="34" charset="0"/>
              </a:rPr>
              <a:t> speeds of a nitrogen molecule (mass                     4.5 </a:t>
            </a:r>
            <a:r>
              <a:rPr lang="en-US" altLang="en-US" sz="2200" dirty="0">
                <a:latin typeface="Arial" panose="020B0604020202020204" pitchFamily="34" charset="0"/>
                <a:sym typeface="Symbol" panose="05050102010706020507" pitchFamily="18" charset="2"/>
              </a:rPr>
              <a:t></a:t>
            </a:r>
            <a:r>
              <a:rPr lang="en-US" altLang="en-US" sz="2200" dirty="0">
                <a:latin typeface="Arial" panose="020B0604020202020204" pitchFamily="34" charset="0"/>
              </a:rPr>
              <a:t> 10</a:t>
            </a:r>
            <a:r>
              <a:rPr lang="en-US" altLang="en-US" sz="2200" baseline="26000" dirty="0">
                <a:latin typeface="Arial" panose="020B0604020202020204" pitchFamily="34" charset="0"/>
                <a:sym typeface="Symbol" panose="05050102010706020507" pitchFamily="18" charset="2"/>
              </a:rPr>
              <a:t></a:t>
            </a:r>
            <a:r>
              <a:rPr lang="en-US" altLang="en-US" sz="2200" baseline="26000" dirty="0">
                <a:latin typeface="Arial" panose="020B0604020202020204" pitchFamily="34" charset="0"/>
              </a:rPr>
              <a:t>26</a:t>
            </a:r>
            <a:r>
              <a:rPr lang="en-US" altLang="en-US" sz="2200" dirty="0">
                <a:latin typeface="Arial" panose="020B0604020202020204" pitchFamily="34" charset="0"/>
              </a:rPr>
              <a:t> kg) at the following temperatures?</a:t>
            </a:r>
          </a:p>
          <a:p>
            <a:pPr eaLnBrk="1" hangingPunct="1"/>
            <a:endParaRPr lang="en-US" altLang="en-US" sz="2200" dirty="0">
              <a:latin typeface="Arial" panose="020B0604020202020204" pitchFamily="34" charset="0"/>
            </a:endParaRPr>
          </a:p>
          <a:p>
            <a:pPr lvl="1" eaLnBrk="1" hangingPunct="1">
              <a:buFont typeface="Arial" panose="020B0604020202020204" pitchFamily="34" charset="0"/>
              <a:buAutoNum type="alphaUcPeriod"/>
            </a:pPr>
            <a:r>
              <a:rPr lang="en-US" altLang="en-US" sz="2200" dirty="0">
                <a:latin typeface="Arial" panose="020B0604020202020204" pitchFamily="34" charset="0"/>
              </a:rPr>
              <a:t>Room temperature of 68ºF (20ºC)</a:t>
            </a:r>
          </a:p>
          <a:p>
            <a:pPr lvl="1" eaLnBrk="1" hangingPunct="1">
              <a:buFont typeface="Arial" panose="020B0604020202020204" pitchFamily="34" charset="0"/>
              <a:buAutoNum type="alphaUcPeriod"/>
            </a:pPr>
            <a:r>
              <a:rPr lang="en-US" altLang="en-US" sz="2200" dirty="0">
                <a:latin typeface="Arial" panose="020B0604020202020204" pitchFamily="34" charset="0"/>
              </a:rPr>
              <a:t>The coldest temperature ever observed on earth,                </a:t>
            </a:r>
            <a:r>
              <a:rPr lang="en-US" altLang="en-US" sz="2200" dirty="0">
                <a:latin typeface="Arial" panose="020B0604020202020204" pitchFamily="34" charset="0"/>
                <a:sym typeface="Symbol" panose="05050102010706020507" pitchFamily="18" charset="2"/>
              </a:rPr>
              <a:t></a:t>
            </a:r>
            <a:r>
              <a:rPr lang="en-US" altLang="en-US" sz="2200" dirty="0">
                <a:latin typeface="Arial" panose="020B0604020202020204" pitchFamily="34" charset="0"/>
              </a:rPr>
              <a:t>129ºF (</a:t>
            </a:r>
            <a:r>
              <a:rPr lang="en-US" altLang="en-US" sz="2200" dirty="0">
                <a:latin typeface="Arial" panose="020B0604020202020204" pitchFamily="34" charset="0"/>
                <a:sym typeface="Symbol" panose="05050102010706020507" pitchFamily="18" charset="2"/>
              </a:rPr>
              <a:t></a:t>
            </a:r>
            <a:r>
              <a:rPr lang="en-US" altLang="en-US" sz="2200" dirty="0">
                <a:latin typeface="Arial" panose="020B0604020202020204" pitchFamily="34" charset="0"/>
              </a:rPr>
              <a:t>89ºC)</a:t>
            </a:r>
          </a:p>
          <a:p>
            <a:pPr lvl="1" eaLnBrk="1" hangingPunct="1">
              <a:buFont typeface="Arial" panose="020B0604020202020204" pitchFamily="34" charset="0"/>
              <a:buAutoNum type="alphaUcPeriod"/>
            </a:pPr>
            <a:r>
              <a:rPr lang="en-US" altLang="en-US" sz="2200" dirty="0">
                <a:latin typeface="Arial" panose="020B0604020202020204" pitchFamily="34" charset="0"/>
              </a:rPr>
              <a:t>Polar night on Mars, </a:t>
            </a:r>
            <a:r>
              <a:rPr lang="en-US" altLang="en-US" sz="2200" dirty="0">
                <a:latin typeface="Arial" panose="020B0604020202020204" pitchFamily="34" charset="0"/>
                <a:sym typeface="Symbol" panose="05050102010706020507" pitchFamily="18" charset="2"/>
              </a:rPr>
              <a:t></a:t>
            </a:r>
            <a:r>
              <a:rPr lang="en-US" altLang="en-US" sz="2200" dirty="0">
                <a:latin typeface="Arial" panose="020B0604020202020204" pitchFamily="34" charset="0"/>
              </a:rPr>
              <a:t>133ºC </a:t>
            </a:r>
          </a:p>
          <a:p>
            <a:pPr lvl="1" eaLnBrk="1" hangingPunct="1">
              <a:buFont typeface="Arial" panose="020B0604020202020204" pitchFamily="34" charset="0"/>
              <a:buAutoNum type="alphaUcPeriod"/>
            </a:pPr>
            <a:r>
              <a:rPr lang="en-US" altLang="en-US" sz="2200" dirty="0">
                <a:latin typeface="Arial" panose="020B0604020202020204" pitchFamily="34" charset="0"/>
              </a:rPr>
              <a:t>The coldest temperature achieved in the laboratory,          0.5 </a:t>
            </a:r>
            <a:r>
              <a:rPr lang="en-US" altLang="en-US" sz="2200" dirty="0" err="1">
                <a:latin typeface="Arial" panose="020B0604020202020204" pitchFamily="34" charset="0"/>
              </a:rPr>
              <a:t>nK</a:t>
            </a:r>
            <a:endParaRPr lang="en-US" altLang="en-US" sz="2200" dirty="0">
              <a:latin typeface="Arial" panose="020B0604020202020204" pitchFamily="34" charset="0"/>
            </a:endParaRPr>
          </a:p>
        </p:txBody>
      </p:sp>
      <p:sp>
        <p:nvSpPr>
          <p:cNvPr id="1030152" name="Rectangle 8"/>
          <p:cNvSpPr>
            <a:spLocks/>
          </p:cNvSpPr>
          <p:nvPr/>
        </p:nvSpPr>
        <p:spPr bwMode="auto">
          <a:xfrm>
            <a:off x="8062913" y="6524625"/>
            <a:ext cx="1065212"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12-18</a:t>
            </a:r>
          </a:p>
        </p:txBody>
      </p:sp>
      <p:pic>
        <p:nvPicPr>
          <p:cNvPr id="6" name="Picture 11" descr="Equation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440" y="4771378"/>
            <a:ext cx="2209589" cy="12695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8172" y="381740"/>
            <a:ext cx="4032707"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dirty="0" smtClean="0"/>
              <a:t>Answer this one please</a:t>
            </a:r>
            <a:endParaRPr lang="en-US" sz="3200" dirty="0"/>
          </a:p>
        </p:txBody>
      </p:sp>
    </p:spTree>
    <p:extLst>
      <p:ext uri="{BB962C8B-B14F-4D97-AF65-F5344CB8AC3E}">
        <p14:creationId xmlns:p14="http://schemas.microsoft.com/office/powerpoint/2010/main" val="2057928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786" name="Picture 10" descr="12_KeyEquation_09"/>
          <p:cNvPicPr>
            <a:picLocks noChangeAspect="1" noChangeArrowheads="1"/>
          </p:cNvPicPr>
          <p:nvPr/>
        </p:nvPicPr>
        <p:blipFill>
          <a:blip r:embed="rId2">
            <a:extLst>
              <a:ext uri="{28A0092B-C50C-407E-A947-70E740481C1C}">
                <a14:useLocalDpi xmlns:a14="http://schemas.microsoft.com/office/drawing/2010/main" val="0"/>
              </a:ext>
            </a:extLst>
          </a:blip>
          <a:srcRect l="17456" r="29414"/>
          <a:stretch>
            <a:fillRect/>
          </a:stretch>
        </p:blipFill>
        <p:spPr bwMode="auto">
          <a:xfrm>
            <a:off x="2218555" y="976603"/>
            <a:ext cx="454183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971787" name="Picture 11" descr="12_06_Figure"/>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596606" y="2747962"/>
            <a:ext cx="4132262" cy="3924300"/>
          </a:xfrm>
          <a:prstGeom prst="rect">
            <a:avLst/>
          </a:prstGeom>
          <a:noFill/>
          <a:extLst>
            <a:ext uri="{909E8E84-426E-40DD-AFC4-6F175D3DCCD1}">
              <a14:hiddenFill xmlns:a14="http://schemas.microsoft.com/office/drawing/2010/main">
                <a:solidFill>
                  <a:srgbClr val="FFFFFF"/>
                </a:solidFill>
              </a14:hiddenFill>
            </a:ext>
          </a:extLst>
        </p:spPr>
      </p:pic>
      <p:sp>
        <p:nvSpPr>
          <p:cNvPr id="971788" name="Rectangle 12"/>
          <p:cNvSpPr>
            <a:spLocks/>
          </p:cNvSpPr>
          <p:nvPr/>
        </p:nvSpPr>
        <p:spPr bwMode="auto">
          <a:xfrm>
            <a:off x="8061325" y="6524625"/>
            <a:ext cx="1065213"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12-23</a:t>
            </a:r>
          </a:p>
        </p:txBody>
      </p:sp>
      <p:pic>
        <p:nvPicPr>
          <p:cNvPr id="971789" name="Picture 13" descr="12_05_Figure"/>
          <p:cNvPicPr>
            <a:picLocks noChangeAspect="1" noChangeArrowheads="1"/>
          </p:cNvPicPr>
          <p:nvPr/>
        </p:nvPicPr>
        <p:blipFill>
          <a:blip r:embed="rId5">
            <a:extLst>
              <a:ext uri="{28A0092B-C50C-407E-A947-70E740481C1C}">
                <a14:useLocalDpi xmlns:a14="http://schemas.microsoft.com/office/drawing/2010/main" val="0"/>
              </a:ext>
            </a:extLst>
          </a:blip>
          <a:srcRect b="2766"/>
          <a:stretch>
            <a:fillRect/>
          </a:stretch>
        </p:blipFill>
        <p:spPr bwMode="auto">
          <a:xfrm>
            <a:off x="361180" y="2402766"/>
            <a:ext cx="3714750" cy="4343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6407" y="-13990"/>
            <a:ext cx="880241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en-US" sz="5400" b="1" cap="none" spc="0" dirty="0">
                <a:ln/>
                <a:solidFill>
                  <a:schemeClr val="accent3"/>
                </a:solidFill>
                <a:effectLst/>
                <a:latin typeface="Arial" panose="020B0604020202020204" pitchFamily="34" charset="0"/>
              </a:rPr>
              <a:t>The Definition of Pressure</a:t>
            </a:r>
            <a:endParaRPr lang="en-US" sz="5400" b="1" cap="none" spc="0" dirty="0">
              <a:ln/>
              <a:solidFill>
                <a:schemeClr val="accent3"/>
              </a:solidFill>
              <a:effectLst/>
            </a:endParaRPr>
          </a:p>
        </p:txBody>
      </p:sp>
    </p:spTree>
    <p:extLst>
      <p:ext uri="{BB962C8B-B14F-4D97-AF65-F5344CB8AC3E}">
        <p14:creationId xmlns:p14="http://schemas.microsoft.com/office/powerpoint/2010/main" val="114542562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05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94" y="2280615"/>
            <a:ext cx="8546592" cy="3468624"/>
          </a:xfrm>
          <a:prstGeom prst="rect">
            <a:avLst/>
          </a:prstGeom>
        </p:spPr>
      </p:pic>
      <p:sp>
        <p:nvSpPr>
          <p:cNvPr id="5" name="Rectangle 4"/>
          <p:cNvSpPr/>
          <p:nvPr/>
        </p:nvSpPr>
        <p:spPr>
          <a:xfrm>
            <a:off x="126407" y="-13990"/>
            <a:ext cx="880241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en-US" sz="5400" b="1" cap="none" spc="0" dirty="0">
                <a:ln/>
                <a:solidFill>
                  <a:schemeClr val="accent3"/>
                </a:solidFill>
                <a:effectLst/>
                <a:latin typeface="Arial" panose="020B0604020202020204" pitchFamily="34" charset="0"/>
              </a:rPr>
              <a:t>The Definition of Pressure</a:t>
            </a:r>
            <a:endParaRPr lang="en-US" sz="5400" b="1" cap="none" spc="0" dirty="0">
              <a:ln/>
              <a:solidFill>
                <a:schemeClr val="accent3"/>
              </a:solidFill>
              <a:effectLst/>
            </a:endParaRPr>
          </a:p>
        </p:txBody>
      </p:sp>
    </p:spTree>
    <p:extLst>
      <p:ext uri="{BB962C8B-B14F-4D97-AF65-F5344CB8AC3E}">
        <p14:creationId xmlns:p14="http://schemas.microsoft.com/office/powerpoint/2010/main" val="1976457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13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719" y="914399"/>
            <a:ext cx="3345969" cy="5410939"/>
          </a:xfrm>
          <a:prstGeom prst="rect">
            <a:avLst/>
          </a:prstGeom>
        </p:spPr>
      </p:pic>
    </p:spTree>
    <p:extLst>
      <p:ext uri="{BB962C8B-B14F-4D97-AF65-F5344CB8AC3E}">
        <p14:creationId xmlns:p14="http://schemas.microsoft.com/office/powerpoint/2010/main" val="4018263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p:cNvSpPr>
          <p:nvPr/>
        </p:nvSpPr>
        <p:spPr bwMode="auto">
          <a:xfrm>
            <a:off x="558800" y="138113"/>
            <a:ext cx="82645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dirty="0">
                <a:solidFill>
                  <a:srgbClr val="662A6D"/>
                </a:solidFill>
                <a:latin typeface="Arial" panose="020B0604020202020204" pitchFamily="34" charset="0"/>
              </a:rPr>
              <a:t>The Ideal Gas Law</a:t>
            </a:r>
          </a:p>
        </p:txBody>
      </p:sp>
      <p:sp>
        <p:nvSpPr>
          <p:cNvPr id="1033221" name="Rectangle 5"/>
          <p:cNvSpPr>
            <a:spLocks/>
          </p:cNvSpPr>
          <p:nvPr/>
        </p:nvSpPr>
        <p:spPr bwMode="auto">
          <a:xfrm>
            <a:off x="8064500" y="6524625"/>
            <a:ext cx="1065213"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12-21</a:t>
            </a:r>
          </a:p>
        </p:txBody>
      </p:sp>
      <p:pic>
        <p:nvPicPr>
          <p:cNvPr id="1033222" name="Picture 6" descr="12_Pg371_Un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40" y="895582"/>
            <a:ext cx="8548687" cy="23780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p:cNvSpPr>
          <p:nvPr/>
        </p:nvSpPr>
        <p:spPr bwMode="auto">
          <a:xfrm>
            <a:off x="1206870" y="4311111"/>
            <a:ext cx="82645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dirty="0">
                <a:solidFill>
                  <a:srgbClr val="662A6D"/>
                </a:solidFill>
                <a:latin typeface="Arial" panose="020B0604020202020204" pitchFamily="34" charset="0"/>
              </a:rPr>
              <a:t>Ideal Gas Law for a Fixed Amount of Gas</a:t>
            </a:r>
          </a:p>
        </p:txBody>
      </p:sp>
      <p:pic>
        <p:nvPicPr>
          <p:cNvPr id="8" name="Picture 4" descr="12_KeyEquation_14"/>
          <p:cNvPicPr>
            <a:picLocks noChangeAspect="1" noChangeArrowheads="1"/>
          </p:cNvPicPr>
          <p:nvPr/>
        </p:nvPicPr>
        <p:blipFill>
          <a:blip r:embed="rId4">
            <a:extLst>
              <a:ext uri="{28A0092B-C50C-407E-A947-70E740481C1C}">
                <a14:useLocalDpi xmlns:a14="http://schemas.microsoft.com/office/drawing/2010/main" val="0"/>
              </a:ext>
            </a:extLst>
          </a:blip>
          <a:srcRect r="12628"/>
          <a:stretch>
            <a:fillRect/>
          </a:stretch>
        </p:blipFill>
        <p:spPr bwMode="auto">
          <a:xfrm>
            <a:off x="1008756" y="4900967"/>
            <a:ext cx="7469188"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2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p:cNvSpPr>
          <p:nvPr/>
        </p:nvSpPr>
        <p:spPr bwMode="auto">
          <a:xfrm>
            <a:off x="558800" y="138113"/>
            <a:ext cx="46069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The Ideal Gas Law</a:t>
            </a:r>
          </a:p>
        </p:txBody>
      </p:sp>
      <p:sp>
        <p:nvSpPr>
          <p:cNvPr id="985091" name="Rectangle 3"/>
          <p:cNvSpPr>
            <a:spLocks/>
          </p:cNvSpPr>
          <p:nvPr/>
        </p:nvSpPr>
        <p:spPr bwMode="auto">
          <a:xfrm>
            <a:off x="558800" y="733425"/>
            <a:ext cx="789781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Changing the temperature, volume or number of particles changes the pressure of the gas. We can understand this using our model of the ideal gas.</a:t>
            </a:r>
          </a:p>
        </p:txBody>
      </p:sp>
      <p:pic>
        <p:nvPicPr>
          <p:cNvPr id="985094" name="Picture 6" descr="12_07_Figure"/>
          <p:cNvPicPr>
            <a:picLocks noChangeAspect="1" noChangeArrowheads="1"/>
          </p:cNvPicPr>
          <p:nvPr/>
        </p:nvPicPr>
        <p:blipFill>
          <a:blip r:embed="rId2">
            <a:extLst>
              <a:ext uri="{28A0092B-C50C-407E-A947-70E740481C1C}">
                <a14:useLocalDpi xmlns:a14="http://schemas.microsoft.com/office/drawing/2010/main" val="0"/>
              </a:ext>
            </a:extLst>
          </a:blip>
          <a:srcRect b="7076"/>
          <a:stretch>
            <a:fillRect/>
          </a:stretch>
        </p:blipFill>
        <p:spPr bwMode="auto">
          <a:xfrm>
            <a:off x="277488" y="1831975"/>
            <a:ext cx="8548687" cy="2022475"/>
          </a:xfrm>
          <a:prstGeom prst="rect">
            <a:avLst/>
          </a:prstGeom>
          <a:noFill/>
          <a:extLst>
            <a:ext uri="{909E8E84-426E-40DD-AFC4-6F175D3DCCD1}">
              <a14:hiddenFill xmlns:a14="http://schemas.microsoft.com/office/drawing/2010/main">
                <a:solidFill>
                  <a:srgbClr val="FFFFFF"/>
                </a:solidFill>
              </a14:hiddenFill>
            </a:ext>
          </a:extLst>
        </p:spPr>
      </p:pic>
      <p:sp>
        <p:nvSpPr>
          <p:cNvPr id="985095" name="Rectangle 7"/>
          <p:cNvSpPr>
            <a:spLocks/>
          </p:cNvSpPr>
          <p:nvPr/>
        </p:nvSpPr>
        <p:spPr bwMode="auto">
          <a:xfrm>
            <a:off x="8061325" y="6524625"/>
            <a:ext cx="1065213" cy="2952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12-28</a:t>
            </a:r>
          </a:p>
        </p:txBody>
      </p:sp>
      <p:sp>
        <p:nvSpPr>
          <p:cNvPr id="6" name="Rectangle 6"/>
          <p:cNvSpPr>
            <a:spLocks/>
          </p:cNvSpPr>
          <p:nvPr/>
        </p:nvSpPr>
        <p:spPr bwMode="auto">
          <a:xfrm>
            <a:off x="582782" y="5078412"/>
            <a:ext cx="51181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p>
            <a:pPr algn="l" eaLnBrk="1" hangingPunct="1"/>
            <a:r>
              <a:rPr lang="en-US" altLang="en-US" sz="3000" dirty="0">
                <a:solidFill>
                  <a:srgbClr val="662A6D"/>
                </a:solidFill>
              </a:rPr>
              <a:t>Work</a:t>
            </a:r>
            <a:endParaRPr lang="en-US" altLang="en-US" sz="2600" dirty="0">
              <a:solidFill>
                <a:srgbClr val="662A6D"/>
              </a:solidFill>
            </a:endParaRPr>
          </a:p>
        </p:txBody>
      </p:sp>
      <p:sp>
        <p:nvSpPr>
          <p:cNvPr id="7" name="Rectangle 7"/>
          <p:cNvSpPr>
            <a:spLocks/>
          </p:cNvSpPr>
          <p:nvPr/>
        </p:nvSpPr>
        <p:spPr bwMode="auto">
          <a:xfrm>
            <a:off x="558800" y="4087812"/>
            <a:ext cx="7024688"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eaLnBrk="1" hangingPunct="1"/>
            <a:r>
              <a:rPr lang="en-US" altLang="en-US" sz="2200" dirty="0"/>
              <a:t>When a gas expands, it does work, when a gas is compressed, work is done on it.</a:t>
            </a:r>
          </a:p>
        </p:txBody>
      </p:sp>
      <p:pic>
        <p:nvPicPr>
          <p:cNvPr id="8" name="Picture 9" descr="12_13_Figure"/>
          <p:cNvPicPr>
            <a:picLocks noChangeAspect="1" noChangeArrowheads="1"/>
          </p:cNvPicPr>
          <p:nvPr/>
        </p:nvPicPr>
        <p:blipFill>
          <a:blip r:embed="rId4">
            <a:extLst>
              <a:ext uri="{28A0092B-C50C-407E-A947-70E740481C1C}">
                <a14:useLocalDpi xmlns:a14="http://schemas.microsoft.com/office/drawing/2010/main" val="0"/>
              </a:ext>
            </a:extLst>
          </a:blip>
          <a:srcRect b="5014"/>
          <a:stretch>
            <a:fillRect/>
          </a:stretch>
        </p:blipFill>
        <p:spPr bwMode="auto">
          <a:xfrm>
            <a:off x="1746250" y="4794250"/>
            <a:ext cx="6315075" cy="231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64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Reading Quiz </a:t>
            </a:r>
          </a:p>
        </p:txBody>
      </p:sp>
      <p:sp>
        <p:nvSpPr>
          <p:cNvPr id="949251" name="Rectangle 3"/>
          <p:cNvSpPr>
            <a:spLocks/>
          </p:cNvSpPr>
          <p:nvPr/>
        </p:nvSpPr>
        <p:spPr bwMode="auto">
          <a:xfrm>
            <a:off x="546100" y="733425"/>
            <a:ext cx="8161338" cy="489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09575" indent="-409575" algn="l" defTabSz="822325">
              <a:defRPr sz="2400">
                <a:solidFill>
                  <a:schemeClr val="tx1"/>
                </a:solidFill>
                <a:latin typeface="Times New Roman" panose="02020603050405020304" pitchFamily="18" charset="0"/>
              </a:defRPr>
            </a:lvl1pPr>
            <a:lvl2pPr marL="1092200" indent="-546100" algn="l" defTabSz="822325">
              <a:defRPr sz="2400">
                <a:solidFill>
                  <a:schemeClr val="tx1"/>
                </a:solidFill>
                <a:latin typeface="Times New Roman" panose="02020603050405020304" pitchFamily="18" charset="0"/>
              </a:defRPr>
            </a:lvl2pPr>
            <a:lvl3pPr marL="1298575" indent="-204788" algn="l" defTabSz="822325">
              <a:defRPr sz="2400">
                <a:solidFill>
                  <a:schemeClr val="tx1"/>
                </a:solidFill>
                <a:latin typeface="Times New Roman" panose="02020603050405020304" pitchFamily="18" charset="0"/>
              </a:defRPr>
            </a:lvl3pPr>
            <a:lvl4pPr marL="1549400" indent="-206375" algn="l" defTabSz="822325">
              <a:defRPr sz="2400">
                <a:solidFill>
                  <a:schemeClr val="tx1"/>
                </a:solidFill>
                <a:latin typeface="Times New Roman" panose="02020603050405020304" pitchFamily="18" charset="0"/>
              </a:defRPr>
            </a:lvl4pPr>
            <a:lvl5pPr marL="1857375" indent="-206375" algn="l" defTabSz="822325">
              <a:defRPr sz="2400">
                <a:solidFill>
                  <a:schemeClr val="tx1"/>
                </a:solidFill>
                <a:latin typeface="Times New Roman" panose="02020603050405020304" pitchFamily="18" charset="0"/>
              </a:defRPr>
            </a:lvl5pPr>
            <a:lvl6pPr marL="2314575" indent="-206375" defTabSz="822325" eaLnBrk="0" fontAlgn="base" hangingPunct="0">
              <a:spcBef>
                <a:spcPct val="0"/>
              </a:spcBef>
              <a:spcAft>
                <a:spcPct val="0"/>
              </a:spcAft>
              <a:defRPr sz="2400">
                <a:solidFill>
                  <a:schemeClr val="tx1"/>
                </a:solidFill>
                <a:latin typeface="Times New Roman" panose="02020603050405020304" pitchFamily="18" charset="0"/>
              </a:defRPr>
            </a:lvl6pPr>
            <a:lvl7pPr marL="2771775" indent="-206375" defTabSz="822325" eaLnBrk="0" fontAlgn="base" hangingPunct="0">
              <a:spcBef>
                <a:spcPct val="0"/>
              </a:spcBef>
              <a:spcAft>
                <a:spcPct val="0"/>
              </a:spcAft>
              <a:defRPr sz="2400">
                <a:solidFill>
                  <a:schemeClr val="tx1"/>
                </a:solidFill>
                <a:latin typeface="Times New Roman" panose="02020603050405020304" pitchFamily="18" charset="0"/>
              </a:defRPr>
            </a:lvl7pPr>
            <a:lvl8pPr marL="3228975" indent="-206375" defTabSz="822325" eaLnBrk="0" fontAlgn="base" hangingPunct="0">
              <a:spcBef>
                <a:spcPct val="0"/>
              </a:spcBef>
              <a:spcAft>
                <a:spcPct val="0"/>
              </a:spcAft>
              <a:defRPr sz="2400">
                <a:solidFill>
                  <a:schemeClr val="tx1"/>
                </a:solidFill>
                <a:latin typeface="Times New Roman" panose="02020603050405020304" pitchFamily="18" charset="0"/>
              </a:defRPr>
            </a:lvl8pPr>
            <a:lvl9pPr marL="3686175" indent="-206375"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buFont typeface="Arial" panose="020B0604020202020204" pitchFamily="34" charset="0"/>
              <a:buAutoNum type="arabicPeriod"/>
            </a:pPr>
            <a:r>
              <a:rPr lang="en-US" altLang="en-US" sz="2200" dirty="0">
                <a:latin typeface="Arial" panose="020B0604020202020204" pitchFamily="34" charset="0"/>
              </a:rPr>
              <a:t>A sample of nitrogen gas is inside a sealed container. The container is slowly compressed, while the temperature is kept constant. This is a ________ process</a:t>
            </a:r>
            <a:r>
              <a:rPr lang="en-US" altLang="en-US" sz="2200" dirty="0" smtClean="0">
                <a:latin typeface="Arial" panose="020B0604020202020204" pitchFamily="34" charset="0"/>
              </a:rPr>
              <a:t>.</a:t>
            </a:r>
            <a:endParaRPr lang="en-US" altLang="en-US" sz="2200" dirty="0">
              <a:latin typeface="Arial" panose="020B0604020202020204" pitchFamily="34" charset="0"/>
            </a:endParaRP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constant-volume</a:t>
            </a: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isobaric</a:t>
            </a: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isothermal</a:t>
            </a: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adiabatic</a:t>
            </a:r>
          </a:p>
        </p:txBody>
      </p:sp>
      <p:sp>
        <p:nvSpPr>
          <p:cNvPr id="949253" name="Rectangle 5"/>
          <p:cNvSpPr>
            <a:spLocks/>
          </p:cNvSpPr>
          <p:nvPr/>
        </p:nvSpPr>
        <p:spPr bwMode="auto">
          <a:xfrm>
            <a:off x="8151813" y="6524625"/>
            <a:ext cx="965200"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12-6</a:t>
            </a:r>
          </a:p>
        </p:txBody>
      </p:sp>
      <p:pic>
        <p:nvPicPr>
          <p:cNvPr id="949254" name="PRS Question Icon" descr="PRS Question Icon"/>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590460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6121" name="Picture 9" descr="12_09_Figure"/>
          <p:cNvPicPr>
            <a:picLocks noChangeAspect="1" noChangeArrowheads="1"/>
          </p:cNvPicPr>
          <p:nvPr/>
        </p:nvPicPr>
        <p:blipFill>
          <a:blip r:embed="rId2">
            <a:extLst>
              <a:ext uri="{28A0092B-C50C-407E-A947-70E740481C1C}">
                <a14:useLocalDpi xmlns:a14="http://schemas.microsoft.com/office/drawing/2010/main" val="0"/>
              </a:ext>
            </a:extLst>
          </a:blip>
          <a:srcRect b="4721"/>
          <a:stretch>
            <a:fillRect/>
          </a:stretch>
        </p:blipFill>
        <p:spPr bwMode="auto">
          <a:xfrm>
            <a:off x="296863" y="3209925"/>
            <a:ext cx="8548687" cy="3363913"/>
          </a:xfrm>
          <a:prstGeom prst="rect">
            <a:avLst/>
          </a:prstGeom>
          <a:noFill/>
          <a:extLst>
            <a:ext uri="{909E8E84-426E-40DD-AFC4-6F175D3DCCD1}">
              <a14:hiddenFill xmlns:a14="http://schemas.microsoft.com/office/drawing/2010/main">
                <a:solidFill>
                  <a:srgbClr val="FFFFFF"/>
                </a:solidFill>
              </a14:hiddenFill>
            </a:ext>
          </a:extLst>
        </p:spPr>
      </p:pic>
      <p:sp>
        <p:nvSpPr>
          <p:cNvPr id="986114" name="Rectangle 2"/>
          <p:cNvSpPr>
            <a:spLocks/>
          </p:cNvSpPr>
          <p:nvPr/>
        </p:nvSpPr>
        <p:spPr bwMode="auto">
          <a:xfrm>
            <a:off x="558800" y="138113"/>
            <a:ext cx="46069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Ideal-Gas Processes</a:t>
            </a:r>
          </a:p>
        </p:txBody>
      </p:sp>
      <p:sp>
        <p:nvSpPr>
          <p:cNvPr id="986115" name="Rectangle 3"/>
          <p:cNvSpPr>
            <a:spLocks/>
          </p:cNvSpPr>
          <p:nvPr/>
        </p:nvSpPr>
        <p:spPr bwMode="auto">
          <a:xfrm>
            <a:off x="560388" y="733425"/>
            <a:ext cx="43322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We can represent the state of a gas by a point on a </a:t>
            </a:r>
            <a:r>
              <a:rPr lang="en-US" altLang="en-US" sz="2200" i="1">
                <a:latin typeface="Arial" panose="020B0604020202020204" pitchFamily="34" charset="0"/>
              </a:rPr>
              <a:t>pV</a:t>
            </a:r>
            <a:r>
              <a:rPr lang="en-US" altLang="en-US" sz="2200">
                <a:latin typeface="Arial" panose="020B0604020202020204" pitchFamily="34" charset="0"/>
              </a:rPr>
              <a:t> diagram. A process can be represented by a path on this diagram.</a:t>
            </a:r>
          </a:p>
        </p:txBody>
      </p:sp>
      <p:sp>
        <p:nvSpPr>
          <p:cNvPr id="986116" name="Rectangle 4"/>
          <p:cNvSpPr>
            <a:spLocks/>
          </p:cNvSpPr>
          <p:nvPr/>
        </p:nvSpPr>
        <p:spPr bwMode="auto">
          <a:xfrm>
            <a:off x="558800" y="2670175"/>
            <a:ext cx="33924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300">
                <a:latin typeface="Arial" panose="020B0604020202020204" pitchFamily="34" charset="0"/>
              </a:rPr>
              <a:t>Constant-Volume Process</a:t>
            </a:r>
          </a:p>
        </p:txBody>
      </p:sp>
      <p:pic>
        <p:nvPicPr>
          <p:cNvPr id="9861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25" y="1268413"/>
            <a:ext cx="2252663"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6123" name="Rectangle 11"/>
          <p:cNvSpPr>
            <a:spLocks/>
          </p:cNvSpPr>
          <p:nvPr/>
        </p:nvSpPr>
        <p:spPr bwMode="auto">
          <a:xfrm>
            <a:off x="8061325" y="6524625"/>
            <a:ext cx="1065213"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12-29</a:t>
            </a:r>
          </a:p>
        </p:txBody>
      </p:sp>
    </p:spTree>
    <p:extLst>
      <p:ext uri="{BB962C8B-B14F-4D97-AF65-F5344CB8AC3E}">
        <p14:creationId xmlns:p14="http://schemas.microsoft.com/office/powerpoint/2010/main" val="364166635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901" name="Picture 5" descr="12 ig p8-2"/>
          <p:cNvPicPr>
            <a:picLocks noChangeAspect="1" noChangeArrowheads="1"/>
          </p:cNvPicPr>
          <p:nvPr/>
        </p:nvPicPr>
        <p:blipFill>
          <a:blip r:embed="rId4">
            <a:extLst>
              <a:ext uri="{28A0092B-C50C-407E-A947-70E740481C1C}">
                <a14:useLocalDpi xmlns:a14="http://schemas.microsoft.com/office/drawing/2010/main" val="0"/>
              </a:ext>
            </a:extLst>
          </a:blip>
          <a:srcRect t="11327"/>
          <a:stretch>
            <a:fillRect/>
          </a:stretch>
        </p:blipFill>
        <p:spPr bwMode="auto">
          <a:xfrm>
            <a:off x="5765800" y="1039813"/>
            <a:ext cx="3089275" cy="2124075"/>
          </a:xfrm>
          <a:prstGeom prst="rect">
            <a:avLst/>
          </a:prstGeom>
          <a:noFill/>
          <a:extLst>
            <a:ext uri="{909E8E84-426E-40DD-AFC4-6F175D3DCCD1}">
              <a14:hiddenFill xmlns:a14="http://schemas.microsoft.com/office/drawing/2010/main">
                <a:solidFill>
                  <a:srgbClr val="FFFFFF"/>
                </a:solidFill>
              </a14:hiddenFill>
            </a:ext>
          </a:extLst>
        </p:spPr>
      </p:pic>
      <p:sp>
        <p:nvSpPr>
          <p:cNvPr id="976898" name="Rectangle 2"/>
          <p:cNvSpPr>
            <a:spLocks/>
          </p:cNvSpPr>
          <p:nvPr/>
        </p:nvSpPr>
        <p:spPr bwMode="auto">
          <a:xfrm>
            <a:off x="558800" y="138113"/>
            <a:ext cx="80740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Checking Understanding: Pressure and Forces</a:t>
            </a:r>
          </a:p>
        </p:txBody>
      </p:sp>
      <p:sp>
        <p:nvSpPr>
          <p:cNvPr id="976899" name="Rectangle 3"/>
          <p:cNvSpPr>
            <a:spLocks/>
          </p:cNvSpPr>
          <p:nvPr/>
        </p:nvSpPr>
        <p:spPr bwMode="auto">
          <a:xfrm>
            <a:off x="558800" y="733425"/>
            <a:ext cx="6862763" cy="556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1071563" indent="-541338" algn="l" defTabSz="822325">
              <a:defRPr sz="2400">
                <a:solidFill>
                  <a:schemeClr val="tx1"/>
                </a:solidFill>
                <a:latin typeface="Times New Roman" panose="02020603050405020304" pitchFamily="18" charset="0"/>
              </a:defRPr>
            </a:lvl2pPr>
            <a:lvl3pPr marL="1073150"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The two identical cylinders contain                     samples of gas. Each cylinder has                                a lightweight piston on top that is                              free to move, so the pressure inside                        each cylinder is equal to atmospheric               pressure. One cylinder contains                       hydrogen, the other nitrogen. Both                         gases are at the same temperature.                          The number of moles of hydrogen is</a:t>
            </a:r>
          </a:p>
          <a:p>
            <a:pPr eaLnBrk="1" hangingPunct="1"/>
            <a:endParaRPr lang="en-US" altLang="en-US" sz="2200">
              <a:latin typeface="Arial" panose="020B0604020202020204" pitchFamily="34" charset="0"/>
            </a:endParaRPr>
          </a:p>
          <a:p>
            <a:pPr lvl="1" eaLnBrk="1" hangingPunct="1">
              <a:buFontTx/>
              <a:buAutoNum type="alphaUcPeriod"/>
            </a:pPr>
            <a:r>
              <a:rPr lang="en-US" altLang="en-US" sz="2200">
                <a:latin typeface="Arial" panose="020B0604020202020204" pitchFamily="34" charset="0"/>
              </a:rPr>
              <a:t>greater than the number of moles of nitrogen.</a:t>
            </a:r>
          </a:p>
          <a:p>
            <a:pPr lvl="1" eaLnBrk="1" hangingPunct="1">
              <a:buFontTx/>
              <a:buAutoNum type="alphaUcPeriod"/>
            </a:pPr>
            <a:r>
              <a:rPr lang="en-US" altLang="en-US" sz="2200">
                <a:latin typeface="Arial" panose="020B0604020202020204" pitchFamily="34" charset="0"/>
              </a:rPr>
              <a:t>equal to the number of moles of nitrogen.</a:t>
            </a:r>
          </a:p>
          <a:p>
            <a:pPr lvl="1" eaLnBrk="1" hangingPunct="1">
              <a:buFontTx/>
              <a:buAutoNum type="alphaUcPeriod"/>
            </a:pPr>
            <a:r>
              <a:rPr lang="en-US" altLang="en-US" sz="2200">
                <a:latin typeface="Arial" panose="020B0604020202020204" pitchFamily="34" charset="0"/>
              </a:rPr>
              <a:t>less than the number of moles of nitrogen.</a:t>
            </a:r>
          </a:p>
        </p:txBody>
      </p:sp>
      <p:sp>
        <p:nvSpPr>
          <p:cNvPr id="976908" name="Rectangle 12"/>
          <p:cNvSpPr>
            <a:spLocks/>
          </p:cNvSpPr>
          <p:nvPr/>
        </p:nvSpPr>
        <p:spPr bwMode="auto">
          <a:xfrm>
            <a:off x="8061325" y="6524625"/>
            <a:ext cx="1065213" cy="29527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12-24</a:t>
            </a:r>
          </a:p>
        </p:txBody>
      </p:sp>
      <p:pic>
        <p:nvPicPr>
          <p:cNvPr id="976909" name="PRS Question Icon" descr="PRS Question Icon"/>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25287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266" name="Picture 2" descr="12 ig p8-2"/>
          <p:cNvPicPr>
            <a:picLocks noChangeAspect="1" noChangeArrowheads="1"/>
          </p:cNvPicPr>
          <p:nvPr/>
        </p:nvPicPr>
        <p:blipFill>
          <a:blip r:embed="rId3">
            <a:extLst>
              <a:ext uri="{28A0092B-C50C-407E-A947-70E740481C1C}">
                <a14:useLocalDpi xmlns:a14="http://schemas.microsoft.com/office/drawing/2010/main" val="0"/>
              </a:ext>
            </a:extLst>
          </a:blip>
          <a:srcRect t="11327"/>
          <a:stretch>
            <a:fillRect/>
          </a:stretch>
        </p:blipFill>
        <p:spPr bwMode="auto">
          <a:xfrm>
            <a:off x="5765800" y="1039813"/>
            <a:ext cx="3089275" cy="2124075"/>
          </a:xfrm>
          <a:prstGeom prst="rect">
            <a:avLst/>
          </a:prstGeom>
          <a:noFill/>
          <a:extLst>
            <a:ext uri="{909E8E84-426E-40DD-AFC4-6F175D3DCCD1}">
              <a14:hiddenFill xmlns:a14="http://schemas.microsoft.com/office/drawing/2010/main">
                <a:solidFill>
                  <a:srgbClr val="FFFFFF"/>
                </a:solidFill>
              </a14:hiddenFill>
            </a:ext>
          </a:extLst>
        </p:spPr>
      </p:pic>
      <p:sp>
        <p:nvSpPr>
          <p:cNvPr id="1035267" name="Rectangle 3"/>
          <p:cNvSpPr>
            <a:spLocks/>
          </p:cNvSpPr>
          <p:nvPr/>
        </p:nvSpPr>
        <p:spPr bwMode="auto">
          <a:xfrm>
            <a:off x="558800" y="138113"/>
            <a:ext cx="80740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a:t>
            </a:r>
          </a:p>
        </p:txBody>
      </p:sp>
      <p:sp>
        <p:nvSpPr>
          <p:cNvPr id="1035268" name="Rectangle 4"/>
          <p:cNvSpPr>
            <a:spLocks/>
          </p:cNvSpPr>
          <p:nvPr/>
        </p:nvSpPr>
        <p:spPr bwMode="auto">
          <a:xfrm>
            <a:off x="558800" y="733425"/>
            <a:ext cx="6862763" cy="556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1071563" indent="-541338" algn="l" defTabSz="822325">
              <a:defRPr sz="2400">
                <a:solidFill>
                  <a:schemeClr val="tx1"/>
                </a:solidFill>
                <a:latin typeface="Times New Roman" panose="02020603050405020304" pitchFamily="18" charset="0"/>
              </a:defRPr>
            </a:lvl2pPr>
            <a:lvl3pPr marL="1073150"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The two identical cylinders contain                     samples of gas. Each cylinder has                                a lightweight piston on top that is                              free to move, so the pressure inside                        each cylinder is equal to atmospheric               pressure. One cylinder contains                       hydrogen, the other nitrogen. Both                         gases are at the same temperature.                          The number of moles of hydrogen is</a:t>
            </a:r>
          </a:p>
          <a:p>
            <a:pPr eaLnBrk="1" hangingPunct="1"/>
            <a:endParaRPr lang="en-US" altLang="en-US" sz="2200">
              <a:latin typeface="Arial" panose="020B0604020202020204" pitchFamily="34" charset="0"/>
            </a:endParaRPr>
          </a:p>
          <a:p>
            <a:pPr lvl="1" eaLnBrk="1" hangingPunct="1">
              <a:buFontTx/>
              <a:buAutoNum type="alphaUcPeriod"/>
            </a:pPr>
            <a:r>
              <a:rPr lang="en-US" altLang="en-US" sz="2200">
                <a:latin typeface="Arial" panose="020B0604020202020204" pitchFamily="34" charset="0"/>
              </a:rPr>
              <a:t>greater than the number of moles of nitrogen.</a:t>
            </a:r>
          </a:p>
          <a:p>
            <a:pPr lvl="1" eaLnBrk="1" hangingPunct="1">
              <a:buFontTx/>
              <a:buAutoNum type="alphaUcPeriod"/>
            </a:pPr>
            <a:r>
              <a:rPr lang="en-US" altLang="en-US" sz="2200" b="1">
                <a:solidFill>
                  <a:srgbClr val="662A6D"/>
                </a:solidFill>
                <a:latin typeface="Arial" panose="020B0604020202020204" pitchFamily="34" charset="0"/>
              </a:rPr>
              <a:t>equal to the number of moles of nitrogen.</a:t>
            </a:r>
            <a:endParaRPr lang="en-US" altLang="en-US" sz="2200">
              <a:latin typeface="Arial" panose="020B0604020202020204" pitchFamily="34" charset="0"/>
            </a:endParaRPr>
          </a:p>
          <a:p>
            <a:pPr lvl="1" eaLnBrk="1" hangingPunct="1">
              <a:buFontTx/>
              <a:buAutoNum type="alphaUcPeriod"/>
            </a:pPr>
            <a:r>
              <a:rPr lang="en-US" altLang="en-US" sz="2200">
                <a:latin typeface="Arial" panose="020B0604020202020204" pitchFamily="34" charset="0"/>
              </a:rPr>
              <a:t>less than the number of moles of nitrogen.</a:t>
            </a:r>
          </a:p>
        </p:txBody>
      </p:sp>
      <p:sp>
        <p:nvSpPr>
          <p:cNvPr id="1035270" name="Rectangle 6"/>
          <p:cNvSpPr>
            <a:spLocks/>
          </p:cNvSpPr>
          <p:nvPr/>
        </p:nvSpPr>
        <p:spPr bwMode="auto">
          <a:xfrm>
            <a:off x="8061325" y="6524625"/>
            <a:ext cx="1065213"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12-25</a:t>
            </a: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7014" y="5305425"/>
            <a:ext cx="2252663"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33256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5" name="Rectangle 3"/>
          <p:cNvSpPr>
            <a:spLocks/>
          </p:cNvSpPr>
          <p:nvPr/>
        </p:nvSpPr>
        <p:spPr bwMode="auto">
          <a:xfrm>
            <a:off x="470024" y="1656703"/>
            <a:ext cx="67183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71563" indent="-541338" algn="l" defTabSz="822325">
              <a:defRPr sz="2400">
                <a:solidFill>
                  <a:schemeClr val="tx1"/>
                </a:solidFill>
                <a:latin typeface="Times New Roman" panose="02020603050405020304" pitchFamily="18" charset="0"/>
              </a:defRPr>
            </a:lvl2pPr>
            <a:lvl3pPr marL="1073150"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dirty="0">
                <a:latin typeface="Arial" panose="020B0604020202020204" pitchFamily="34" charset="0"/>
              </a:rPr>
              <a:t>The two identical cylinders contain                     samples of gas. Each cylinder has                                a lightweight piston on top that is                              free to move, so the pressure inside                        each cylinder is equal to atmospheric               pressure. One cylinder contains                       hydrogen, the other nitrogen. The                         mass of gas in each cylinder is the same.                The temperature of the hydrogen gas is</a:t>
            </a:r>
          </a:p>
          <a:p>
            <a:pPr eaLnBrk="1" hangingPunct="1"/>
            <a:endParaRPr lang="en-US" altLang="en-US" sz="2200" dirty="0">
              <a:latin typeface="Arial" panose="020B0604020202020204" pitchFamily="34" charset="0"/>
            </a:endParaRPr>
          </a:p>
          <a:p>
            <a:pPr lvl="1" eaLnBrk="1" hangingPunct="1">
              <a:buFontTx/>
              <a:buAutoNum type="alphaUcPeriod"/>
            </a:pPr>
            <a:r>
              <a:rPr lang="en-US" altLang="en-US" sz="2200" dirty="0">
                <a:latin typeface="Arial" panose="020B0604020202020204" pitchFamily="34" charset="0"/>
              </a:rPr>
              <a:t>greater than the temperature of the nitrogen.</a:t>
            </a:r>
          </a:p>
          <a:p>
            <a:pPr lvl="1" eaLnBrk="1" hangingPunct="1">
              <a:buFontTx/>
              <a:buAutoNum type="alphaUcPeriod"/>
            </a:pPr>
            <a:r>
              <a:rPr lang="en-US" altLang="en-US" sz="2200" dirty="0">
                <a:latin typeface="Arial" panose="020B0604020202020204" pitchFamily="34" charset="0"/>
              </a:rPr>
              <a:t>equal to the temperature of the nitrogen.</a:t>
            </a:r>
          </a:p>
          <a:p>
            <a:pPr lvl="1" eaLnBrk="1" hangingPunct="1">
              <a:buFontTx/>
              <a:buAutoNum type="alphaUcPeriod"/>
            </a:pPr>
            <a:r>
              <a:rPr lang="en-US" altLang="en-US" sz="2200" dirty="0">
                <a:latin typeface="Arial" panose="020B0604020202020204" pitchFamily="34" charset="0"/>
              </a:rPr>
              <a:t>less than the temperature of the nitrogen.</a:t>
            </a:r>
          </a:p>
        </p:txBody>
      </p:sp>
      <p:pic>
        <p:nvPicPr>
          <p:cNvPr id="980999" name="Picture 7" descr="12 ig p8-2"/>
          <p:cNvPicPr>
            <a:picLocks noChangeAspect="1" noChangeArrowheads="1"/>
          </p:cNvPicPr>
          <p:nvPr/>
        </p:nvPicPr>
        <p:blipFill>
          <a:blip r:embed="rId3">
            <a:extLst>
              <a:ext uri="{28A0092B-C50C-407E-A947-70E740481C1C}">
                <a14:useLocalDpi xmlns:a14="http://schemas.microsoft.com/office/drawing/2010/main" val="0"/>
              </a:ext>
            </a:extLst>
          </a:blip>
          <a:srcRect t="11327"/>
          <a:stretch>
            <a:fillRect/>
          </a:stretch>
        </p:blipFill>
        <p:spPr bwMode="auto">
          <a:xfrm>
            <a:off x="5727700" y="2078500"/>
            <a:ext cx="3089275" cy="2124075"/>
          </a:xfrm>
          <a:prstGeom prst="rect">
            <a:avLst/>
          </a:prstGeom>
          <a:noFill/>
          <a:extLst>
            <a:ext uri="{909E8E84-426E-40DD-AFC4-6F175D3DCCD1}">
              <a14:hiddenFill xmlns:a14="http://schemas.microsoft.com/office/drawing/2010/main">
                <a:solidFill>
                  <a:srgbClr val="FFFFFF"/>
                </a:solidFill>
              </a14:hiddenFill>
            </a:ext>
          </a:extLst>
        </p:spPr>
      </p:pic>
      <p:sp>
        <p:nvSpPr>
          <p:cNvPr id="981000" name="Rectangle 8"/>
          <p:cNvSpPr>
            <a:spLocks/>
          </p:cNvSpPr>
          <p:nvPr/>
        </p:nvSpPr>
        <p:spPr bwMode="auto">
          <a:xfrm>
            <a:off x="8061325" y="6524625"/>
            <a:ext cx="1065213"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12-26</a:t>
            </a:r>
          </a:p>
        </p:txBody>
      </p:sp>
      <p:sp>
        <p:nvSpPr>
          <p:cNvPr id="7" name="TextBox 6"/>
          <p:cNvSpPr txBox="1"/>
          <p:nvPr/>
        </p:nvSpPr>
        <p:spPr>
          <a:xfrm>
            <a:off x="568172" y="381740"/>
            <a:ext cx="4032707"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dirty="0" smtClean="0"/>
              <a:t>Answer this one please</a:t>
            </a:r>
            <a:endParaRPr lang="en-US" sz="3200" dirty="0"/>
          </a:p>
        </p:txBody>
      </p:sp>
    </p:spTree>
    <p:extLst>
      <p:ext uri="{BB962C8B-B14F-4D97-AF65-F5344CB8AC3E}">
        <p14:creationId xmlns:p14="http://schemas.microsoft.com/office/powerpoint/2010/main" val="265354184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p:cNvSpPr>
            <a:spLocks/>
          </p:cNvSpPr>
          <p:nvPr/>
        </p:nvSpPr>
        <p:spPr bwMode="auto">
          <a:xfrm>
            <a:off x="558800" y="138113"/>
            <a:ext cx="8307388"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a:t>
            </a:r>
          </a:p>
        </p:txBody>
      </p:sp>
      <p:sp>
        <p:nvSpPr>
          <p:cNvPr id="1037315" name="Rectangle 3"/>
          <p:cNvSpPr>
            <a:spLocks/>
          </p:cNvSpPr>
          <p:nvPr/>
        </p:nvSpPr>
        <p:spPr bwMode="auto">
          <a:xfrm>
            <a:off x="558800" y="733425"/>
            <a:ext cx="67183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71563" indent="-541338" algn="l" defTabSz="822325">
              <a:defRPr sz="2400">
                <a:solidFill>
                  <a:schemeClr val="tx1"/>
                </a:solidFill>
                <a:latin typeface="Times New Roman" panose="02020603050405020304" pitchFamily="18" charset="0"/>
              </a:defRPr>
            </a:lvl2pPr>
            <a:lvl3pPr marL="1073150"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The two identical cylinders contain                     samples of gas. Each cylinder has                                a lightweight piston on top that is                              free to move, so the pressure inside                        each cylinder is equal to atmospheric               pressure. One cylinder contains                       hydrogen, the other nitrogen. The                         mass of gas in each cylinder is the same.                The temperature of the hydrogen gas is</a:t>
            </a:r>
          </a:p>
          <a:p>
            <a:pPr eaLnBrk="1" hangingPunct="1"/>
            <a:endParaRPr lang="en-US" altLang="en-US" sz="2200">
              <a:latin typeface="Arial" panose="020B0604020202020204" pitchFamily="34" charset="0"/>
            </a:endParaRPr>
          </a:p>
          <a:p>
            <a:pPr lvl="1" eaLnBrk="1" hangingPunct="1">
              <a:buFontTx/>
              <a:buAutoNum type="alphaUcPeriod"/>
            </a:pPr>
            <a:r>
              <a:rPr lang="en-US" altLang="en-US" sz="2200">
                <a:latin typeface="Arial" panose="020B0604020202020204" pitchFamily="34" charset="0"/>
              </a:rPr>
              <a:t>greater than the temperature of the nitrogen.</a:t>
            </a:r>
          </a:p>
          <a:p>
            <a:pPr lvl="1" eaLnBrk="1" hangingPunct="1">
              <a:buFontTx/>
              <a:buAutoNum type="alphaUcPeriod"/>
            </a:pPr>
            <a:r>
              <a:rPr lang="en-US" altLang="en-US" sz="2200">
                <a:latin typeface="Arial" panose="020B0604020202020204" pitchFamily="34" charset="0"/>
              </a:rPr>
              <a:t>equal to the temperature of the nitrogen.</a:t>
            </a:r>
          </a:p>
          <a:p>
            <a:pPr lvl="1" eaLnBrk="1" hangingPunct="1">
              <a:buFontTx/>
              <a:buAutoNum type="alphaUcPeriod"/>
            </a:pPr>
            <a:r>
              <a:rPr lang="en-US" altLang="en-US" sz="2200" b="1">
                <a:solidFill>
                  <a:srgbClr val="662A6D"/>
                </a:solidFill>
                <a:latin typeface="Arial" panose="020B0604020202020204" pitchFamily="34" charset="0"/>
              </a:rPr>
              <a:t>less than the temperature of the nitrogen.</a:t>
            </a:r>
            <a:endParaRPr lang="en-US" altLang="en-US" sz="2200">
              <a:latin typeface="Arial" panose="020B0604020202020204" pitchFamily="34" charset="0"/>
            </a:endParaRPr>
          </a:p>
        </p:txBody>
      </p:sp>
      <p:pic>
        <p:nvPicPr>
          <p:cNvPr id="1037317" name="Picture 5" descr="12 ig p8-2"/>
          <p:cNvPicPr>
            <a:picLocks noChangeAspect="1" noChangeArrowheads="1"/>
          </p:cNvPicPr>
          <p:nvPr/>
        </p:nvPicPr>
        <p:blipFill>
          <a:blip r:embed="rId3">
            <a:extLst>
              <a:ext uri="{28A0092B-C50C-407E-A947-70E740481C1C}">
                <a14:useLocalDpi xmlns:a14="http://schemas.microsoft.com/office/drawing/2010/main" val="0"/>
              </a:ext>
            </a:extLst>
          </a:blip>
          <a:srcRect t="11327"/>
          <a:stretch>
            <a:fillRect/>
          </a:stretch>
        </p:blipFill>
        <p:spPr bwMode="auto">
          <a:xfrm>
            <a:off x="5765800" y="1039813"/>
            <a:ext cx="3089275" cy="2124075"/>
          </a:xfrm>
          <a:prstGeom prst="rect">
            <a:avLst/>
          </a:prstGeom>
          <a:noFill/>
          <a:extLst>
            <a:ext uri="{909E8E84-426E-40DD-AFC4-6F175D3DCCD1}">
              <a14:hiddenFill xmlns:a14="http://schemas.microsoft.com/office/drawing/2010/main">
                <a:solidFill>
                  <a:srgbClr val="FFFFFF"/>
                </a:solidFill>
              </a14:hiddenFill>
            </a:ext>
          </a:extLst>
        </p:spPr>
      </p:pic>
      <p:sp>
        <p:nvSpPr>
          <p:cNvPr id="1037318" name="Rectangle 6"/>
          <p:cNvSpPr>
            <a:spLocks/>
          </p:cNvSpPr>
          <p:nvPr/>
        </p:nvSpPr>
        <p:spPr bwMode="auto">
          <a:xfrm>
            <a:off x="8061325" y="6524625"/>
            <a:ext cx="1065213"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12-27</a:t>
            </a:r>
          </a:p>
        </p:txBody>
      </p:sp>
      <mc:AlternateContent xmlns:mc="http://schemas.openxmlformats.org/markup-compatibility/2006">
        <mc:Choice xmlns:a14="http://schemas.microsoft.com/office/drawing/2010/main" Requires="a14">
          <p:sp>
            <p:nvSpPr>
              <p:cNvPr id="2" name="TextBox 1"/>
              <p:cNvSpPr txBox="1"/>
              <p:nvPr/>
            </p:nvSpPr>
            <p:spPr>
              <a:xfrm>
                <a:off x="2183906" y="5695025"/>
                <a:ext cx="1205458"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𝑝𝑉</m:t>
                      </m:r>
                      <m:r>
                        <a:rPr lang="en-US" b="0" i="1" smtClean="0">
                          <a:latin typeface="Cambria Math" panose="02040503050406030204" pitchFamily="18" charset="0"/>
                        </a:rPr>
                        <m:t>=</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𝐵</m:t>
                          </m:r>
                        </m:sub>
                      </m:sSub>
                      <m:r>
                        <a:rPr lang="en-US" b="0" i="1" smtClean="0">
                          <a:latin typeface="Cambria Math" panose="02040503050406030204" pitchFamily="18" charset="0"/>
                        </a:rPr>
                        <m:t>𝑇</m:t>
                      </m:r>
                    </m:oMath>
                  </m:oMathPara>
                </a14:m>
                <a:endParaRPr lang="en-US" dirty="0"/>
              </a:p>
            </p:txBody>
          </p:sp>
        </mc:Choice>
        <mc:Fallback>
          <p:sp>
            <p:nvSpPr>
              <p:cNvPr id="2" name="TextBox 1"/>
              <p:cNvSpPr txBox="1">
                <a:spLocks noRot="1" noChangeAspect="1" noMove="1" noResize="1" noEditPoints="1" noAdjustHandles="1" noChangeArrowheads="1" noChangeShapeType="1" noTextEdit="1"/>
              </p:cNvSpPr>
              <p:nvPr/>
            </p:nvSpPr>
            <p:spPr>
              <a:xfrm>
                <a:off x="2183906" y="5695025"/>
                <a:ext cx="1205458" cy="276999"/>
              </a:xfrm>
              <a:prstGeom prst="rect">
                <a:avLst/>
              </a:prstGeom>
              <a:blipFill rotWithShape="0">
                <a:blip r:embed="rId5"/>
                <a:stretch>
                  <a:fillRect l="-6061" r="-4545" b="-326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5354714" y="5695024"/>
                <a:ext cx="1205458"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𝑝𝑉</m:t>
                      </m:r>
                      <m:r>
                        <a:rPr lang="en-US" b="0" i="1" smtClean="0">
                          <a:latin typeface="Cambria Math" panose="02040503050406030204" pitchFamily="18" charset="0"/>
                        </a:rPr>
                        <m:t>=</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𝐵</m:t>
                          </m:r>
                        </m:sub>
                      </m:sSub>
                      <m:r>
                        <a:rPr lang="en-US" b="0" i="1" smtClean="0">
                          <a:latin typeface="Cambria Math" panose="02040503050406030204" pitchFamily="18" charset="0"/>
                        </a:rPr>
                        <m:t>𝑇</m:t>
                      </m:r>
                    </m:oMath>
                  </m:oMathPara>
                </a14:m>
                <a:endParaRPr lang="en-US" dirty="0"/>
              </a:p>
            </p:txBody>
          </p:sp>
        </mc:Choice>
        <mc:Fallback>
          <p:sp>
            <p:nvSpPr>
              <p:cNvPr id="7" name="TextBox 6"/>
              <p:cNvSpPr txBox="1">
                <a:spLocks noRot="1" noChangeAspect="1" noMove="1" noResize="1" noEditPoints="1" noAdjustHandles="1" noChangeArrowheads="1" noChangeShapeType="1" noTextEdit="1"/>
              </p:cNvSpPr>
              <p:nvPr/>
            </p:nvSpPr>
            <p:spPr>
              <a:xfrm>
                <a:off x="5354714" y="5695024"/>
                <a:ext cx="1205458" cy="276999"/>
              </a:xfrm>
              <a:prstGeom prst="rect">
                <a:avLst/>
              </a:prstGeom>
              <a:blipFill rotWithShape="0">
                <a:blip r:embed="rId6"/>
                <a:stretch>
                  <a:fillRect l="-6061" r="-4545" b="-32609"/>
                </a:stretch>
              </a:blipFill>
            </p:spPr>
            <p:txBody>
              <a:bodyPr/>
              <a:lstStyle/>
              <a:p>
                <a:r>
                  <a:rPr lang="en-US">
                    <a:noFill/>
                  </a:rPr>
                  <a:t> </a:t>
                </a:r>
              </a:p>
            </p:txBody>
          </p:sp>
        </mc:Fallback>
      </mc:AlternateContent>
      <p:cxnSp>
        <p:nvCxnSpPr>
          <p:cNvPr id="4" name="Straight Arrow Connector 3"/>
          <p:cNvCxnSpPr/>
          <p:nvPr/>
        </p:nvCxnSpPr>
        <p:spPr>
          <a:xfrm>
            <a:off x="6445189" y="5972023"/>
            <a:ext cx="0" cy="497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054571" y="5205859"/>
            <a:ext cx="1480" cy="489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49636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09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02" y="238061"/>
            <a:ext cx="3694176" cy="6437376"/>
          </a:xfrm>
          <a:prstGeom prst="rect">
            <a:avLst/>
          </a:prstGeom>
        </p:spPr>
      </p:pic>
    </p:spTree>
    <p:extLst>
      <p:ext uri="{BB962C8B-B14F-4D97-AF65-F5344CB8AC3E}">
        <p14:creationId xmlns:p14="http://schemas.microsoft.com/office/powerpoint/2010/main" val="1391936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25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1696950"/>
            <a:ext cx="5511968" cy="4899527"/>
          </a:xfrm>
          <a:prstGeom prst="rect">
            <a:avLst/>
          </a:prstGeom>
        </p:spPr>
      </p:pic>
      <p:sp>
        <p:nvSpPr>
          <p:cNvPr id="3" name="Rectangle 2"/>
          <p:cNvSpPr/>
          <p:nvPr/>
        </p:nvSpPr>
        <p:spPr>
          <a:xfrm>
            <a:off x="1453996" y="90970"/>
            <a:ext cx="5543570"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Ideal gas processes</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6218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p:cNvSpPr>
          <p:nvPr/>
        </p:nvSpPr>
        <p:spPr bwMode="auto">
          <a:xfrm>
            <a:off x="558800" y="138113"/>
            <a:ext cx="4657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Constant-Pressure Process</a:t>
            </a:r>
          </a:p>
        </p:txBody>
      </p:sp>
      <p:sp>
        <p:nvSpPr>
          <p:cNvPr id="987139" name="Rectangle 3"/>
          <p:cNvSpPr>
            <a:spLocks/>
          </p:cNvSpPr>
          <p:nvPr/>
        </p:nvSpPr>
        <p:spPr bwMode="auto">
          <a:xfrm>
            <a:off x="558800" y="3771900"/>
            <a:ext cx="5921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5C1865"/>
                </a:solidFill>
                <a:latin typeface="Arial" panose="020B0604020202020204" pitchFamily="34" charset="0"/>
              </a:rPr>
              <a:t>Constant-Temperature Process</a:t>
            </a:r>
          </a:p>
        </p:txBody>
      </p:sp>
      <p:pic>
        <p:nvPicPr>
          <p:cNvPr id="987146" name="Picture 10" descr="12_10_Figure"/>
          <p:cNvPicPr>
            <a:picLocks noChangeAspect="1" noChangeArrowheads="1"/>
          </p:cNvPicPr>
          <p:nvPr/>
        </p:nvPicPr>
        <p:blipFill>
          <a:blip r:embed="rId2">
            <a:extLst>
              <a:ext uri="{28A0092B-C50C-407E-A947-70E740481C1C}">
                <a14:useLocalDpi xmlns:a14="http://schemas.microsoft.com/office/drawing/2010/main" val="0"/>
              </a:ext>
            </a:extLst>
          </a:blip>
          <a:srcRect b="4265"/>
          <a:stretch>
            <a:fillRect/>
          </a:stretch>
        </p:blipFill>
        <p:spPr bwMode="auto">
          <a:xfrm>
            <a:off x="1258888" y="784225"/>
            <a:ext cx="6597650" cy="2889250"/>
          </a:xfrm>
          <a:prstGeom prst="rect">
            <a:avLst/>
          </a:prstGeom>
          <a:noFill/>
          <a:extLst>
            <a:ext uri="{909E8E84-426E-40DD-AFC4-6F175D3DCCD1}">
              <a14:hiddenFill xmlns:a14="http://schemas.microsoft.com/office/drawing/2010/main">
                <a:solidFill>
                  <a:srgbClr val="FFFFFF"/>
                </a:solidFill>
              </a14:hiddenFill>
            </a:ext>
          </a:extLst>
        </p:spPr>
      </p:pic>
      <p:pic>
        <p:nvPicPr>
          <p:cNvPr id="987147" name="Picture 11" descr="12_11_Figure"/>
          <p:cNvPicPr>
            <a:picLocks noChangeAspect="1" noChangeArrowheads="1"/>
          </p:cNvPicPr>
          <p:nvPr/>
        </p:nvPicPr>
        <p:blipFill>
          <a:blip r:embed="rId3">
            <a:extLst>
              <a:ext uri="{28A0092B-C50C-407E-A947-70E740481C1C}">
                <a14:useLocalDpi xmlns:a14="http://schemas.microsoft.com/office/drawing/2010/main" val="0"/>
              </a:ext>
            </a:extLst>
          </a:blip>
          <a:srcRect b="72107"/>
          <a:stretch>
            <a:fillRect/>
          </a:stretch>
        </p:blipFill>
        <p:spPr bwMode="auto">
          <a:xfrm>
            <a:off x="147638" y="4384675"/>
            <a:ext cx="2838450" cy="1597025"/>
          </a:xfrm>
          <a:prstGeom prst="rect">
            <a:avLst/>
          </a:prstGeom>
          <a:noFill/>
          <a:extLst>
            <a:ext uri="{909E8E84-426E-40DD-AFC4-6F175D3DCCD1}">
              <a14:hiddenFill xmlns:a14="http://schemas.microsoft.com/office/drawing/2010/main">
                <a:solidFill>
                  <a:srgbClr val="FFFFFF"/>
                </a:solidFill>
              </a14:hiddenFill>
            </a:ext>
          </a:extLst>
        </p:spPr>
      </p:pic>
      <p:pic>
        <p:nvPicPr>
          <p:cNvPr id="987148" name="Picture 12" descr="12_11_Figure"/>
          <p:cNvPicPr>
            <a:picLocks noChangeAspect="1" noChangeArrowheads="1"/>
          </p:cNvPicPr>
          <p:nvPr/>
        </p:nvPicPr>
        <p:blipFill>
          <a:blip r:embed="rId4">
            <a:extLst>
              <a:ext uri="{28A0092B-C50C-407E-A947-70E740481C1C}">
                <a14:useLocalDpi xmlns:a14="http://schemas.microsoft.com/office/drawing/2010/main" val="0"/>
              </a:ext>
            </a:extLst>
          </a:blip>
          <a:srcRect t="29509" b="40067"/>
          <a:stretch>
            <a:fillRect/>
          </a:stretch>
        </p:blipFill>
        <p:spPr bwMode="auto">
          <a:xfrm>
            <a:off x="3054350" y="4381500"/>
            <a:ext cx="2838450" cy="1739900"/>
          </a:xfrm>
          <a:prstGeom prst="rect">
            <a:avLst/>
          </a:prstGeom>
          <a:noFill/>
          <a:extLst>
            <a:ext uri="{909E8E84-426E-40DD-AFC4-6F175D3DCCD1}">
              <a14:hiddenFill xmlns:a14="http://schemas.microsoft.com/office/drawing/2010/main">
                <a:solidFill>
                  <a:srgbClr val="FFFFFF"/>
                </a:solidFill>
              </a14:hiddenFill>
            </a:ext>
          </a:extLst>
        </p:spPr>
      </p:pic>
      <p:pic>
        <p:nvPicPr>
          <p:cNvPr id="987149" name="Picture 13" descr="12_11_Figure"/>
          <p:cNvPicPr>
            <a:picLocks noChangeAspect="1" noChangeArrowheads="1"/>
          </p:cNvPicPr>
          <p:nvPr/>
        </p:nvPicPr>
        <p:blipFill>
          <a:blip r:embed="rId5">
            <a:extLst>
              <a:ext uri="{28A0092B-C50C-407E-A947-70E740481C1C}">
                <a14:useLocalDpi xmlns:a14="http://schemas.microsoft.com/office/drawing/2010/main" val="0"/>
              </a:ext>
            </a:extLst>
          </a:blip>
          <a:srcRect t="61717" b="2844"/>
          <a:stretch>
            <a:fillRect/>
          </a:stretch>
        </p:blipFill>
        <p:spPr bwMode="auto">
          <a:xfrm>
            <a:off x="5940425" y="4354513"/>
            <a:ext cx="2835275" cy="2025650"/>
          </a:xfrm>
          <a:prstGeom prst="rect">
            <a:avLst/>
          </a:prstGeom>
          <a:noFill/>
          <a:extLst>
            <a:ext uri="{909E8E84-426E-40DD-AFC4-6F175D3DCCD1}">
              <a14:hiddenFill xmlns:a14="http://schemas.microsoft.com/office/drawing/2010/main">
                <a:solidFill>
                  <a:srgbClr val="FFFFFF"/>
                </a:solidFill>
              </a14:hiddenFill>
            </a:ext>
          </a:extLst>
        </p:spPr>
      </p:pic>
      <p:sp>
        <p:nvSpPr>
          <p:cNvPr id="987150" name="Rectangle 14"/>
          <p:cNvSpPr>
            <a:spLocks/>
          </p:cNvSpPr>
          <p:nvPr/>
        </p:nvSpPr>
        <p:spPr bwMode="auto">
          <a:xfrm>
            <a:off x="8062913" y="6524625"/>
            <a:ext cx="1065212" cy="295275"/>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12-30</a:t>
            </a:r>
          </a:p>
        </p:txBody>
      </p:sp>
    </p:spTree>
    <p:extLst>
      <p:ext uri="{BB962C8B-B14F-4D97-AF65-F5344CB8AC3E}">
        <p14:creationId xmlns:p14="http://schemas.microsoft.com/office/powerpoint/2010/main" val="1125531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7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71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871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87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12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22" y="157046"/>
            <a:ext cx="3322320" cy="6437376"/>
          </a:xfrm>
          <a:prstGeom prst="rect">
            <a:avLst/>
          </a:prstGeom>
        </p:spPr>
      </p:pic>
      <p:pic>
        <p:nvPicPr>
          <p:cNvPr id="5" name="Picture 4" descr="12_14_Fig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9559" y="420624"/>
            <a:ext cx="4535424" cy="6437376"/>
          </a:xfrm>
          <a:prstGeom prst="rect">
            <a:avLst/>
          </a:prstGeom>
        </p:spPr>
      </p:pic>
    </p:spTree>
    <p:extLst>
      <p:ext uri="{BB962C8B-B14F-4D97-AF65-F5344CB8AC3E}">
        <p14:creationId xmlns:p14="http://schemas.microsoft.com/office/powerpoint/2010/main" val="336997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16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69" y="1850875"/>
            <a:ext cx="8546592" cy="3919728"/>
          </a:xfrm>
          <a:prstGeom prst="rect">
            <a:avLst/>
          </a:prstGeom>
        </p:spPr>
      </p:pic>
      <p:sp>
        <p:nvSpPr>
          <p:cNvPr id="3" name="Rectangle 2"/>
          <p:cNvSpPr/>
          <p:nvPr/>
        </p:nvSpPr>
        <p:spPr>
          <a:xfrm>
            <a:off x="2553841" y="294453"/>
            <a:ext cx="367260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n0co451251</a:t>
            </a:r>
            <a:endParaRPr lang="en-US" sz="5400" b="1" cap="none" spc="0" dirty="0">
              <a:ln/>
              <a:solidFill>
                <a:schemeClr val="accent3"/>
              </a:solidFill>
              <a:effectLst/>
            </a:endParaRPr>
          </a:p>
        </p:txBody>
      </p:sp>
    </p:spTree>
    <p:extLst>
      <p:ext uri="{BB962C8B-B14F-4D97-AF65-F5344CB8AC3E}">
        <p14:creationId xmlns:p14="http://schemas.microsoft.com/office/powerpoint/2010/main" val="671028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2_12_Figure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976" y="2069351"/>
            <a:ext cx="4555302" cy="3344988"/>
          </a:xfrm>
          <a:prstGeom prst="rect">
            <a:avLst/>
          </a:prstGeom>
        </p:spPr>
      </p:pic>
      <p:sp>
        <p:nvSpPr>
          <p:cNvPr id="951300" name="Rectangle 4"/>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 </a:t>
            </a:r>
          </a:p>
        </p:txBody>
      </p:sp>
      <p:sp>
        <p:nvSpPr>
          <p:cNvPr id="951301" name="Rectangle 5"/>
          <p:cNvSpPr>
            <a:spLocks/>
          </p:cNvSpPr>
          <p:nvPr/>
        </p:nvSpPr>
        <p:spPr bwMode="auto">
          <a:xfrm>
            <a:off x="546100" y="733425"/>
            <a:ext cx="8161338" cy="489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09575" indent="-409575" algn="l" defTabSz="822325">
              <a:defRPr sz="2400">
                <a:solidFill>
                  <a:schemeClr val="tx1"/>
                </a:solidFill>
                <a:latin typeface="Times New Roman" panose="02020603050405020304" pitchFamily="18" charset="0"/>
              </a:defRPr>
            </a:lvl1pPr>
            <a:lvl2pPr marL="1092200" indent="-546100" algn="l" defTabSz="822325">
              <a:defRPr sz="2400">
                <a:solidFill>
                  <a:schemeClr val="tx1"/>
                </a:solidFill>
                <a:latin typeface="Times New Roman" panose="02020603050405020304" pitchFamily="18" charset="0"/>
              </a:defRPr>
            </a:lvl2pPr>
            <a:lvl3pPr marL="1298575" indent="-204788" algn="l" defTabSz="822325">
              <a:defRPr sz="2400">
                <a:solidFill>
                  <a:schemeClr val="tx1"/>
                </a:solidFill>
                <a:latin typeface="Times New Roman" panose="02020603050405020304" pitchFamily="18" charset="0"/>
              </a:defRPr>
            </a:lvl3pPr>
            <a:lvl4pPr marL="1549400" indent="-206375" algn="l" defTabSz="822325">
              <a:defRPr sz="2400">
                <a:solidFill>
                  <a:schemeClr val="tx1"/>
                </a:solidFill>
                <a:latin typeface="Times New Roman" panose="02020603050405020304" pitchFamily="18" charset="0"/>
              </a:defRPr>
            </a:lvl4pPr>
            <a:lvl5pPr marL="1857375" indent="-206375" algn="l" defTabSz="822325">
              <a:defRPr sz="2400">
                <a:solidFill>
                  <a:schemeClr val="tx1"/>
                </a:solidFill>
                <a:latin typeface="Times New Roman" panose="02020603050405020304" pitchFamily="18" charset="0"/>
              </a:defRPr>
            </a:lvl5pPr>
            <a:lvl6pPr marL="2314575" indent="-206375" defTabSz="822325" eaLnBrk="0" fontAlgn="base" hangingPunct="0">
              <a:spcBef>
                <a:spcPct val="0"/>
              </a:spcBef>
              <a:spcAft>
                <a:spcPct val="0"/>
              </a:spcAft>
              <a:defRPr sz="2400">
                <a:solidFill>
                  <a:schemeClr val="tx1"/>
                </a:solidFill>
                <a:latin typeface="Times New Roman" panose="02020603050405020304" pitchFamily="18" charset="0"/>
              </a:defRPr>
            </a:lvl6pPr>
            <a:lvl7pPr marL="2771775" indent="-206375" defTabSz="822325" eaLnBrk="0" fontAlgn="base" hangingPunct="0">
              <a:spcBef>
                <a:spcPct val="0"/>
              </a:spcBef>
              <a:spcAft>
                <a:spcPct val="0"/>
              </a:spcAft>
              <a:defRPr sz="2400">
                <a:solidFill>
                  <a:schemeClr val="tx1"/>
                </a:solidFill>
                <a:latin typeface="Times New Roman" panose="02020603050405020304" pitchFamily="18" charset="0"/>
              </a:defRPr>
            </a:lvl7pPr>
            <a:lvl8pPr marL="3228975" indent="-206375" defTabSz="822325" eaLnBrk="0" fontAlgn="base" hangingPunct="0">
              <a:spcBef>
                <a:spcPct val="0"/>
              </a:spcBef>
              <a:spcAft>
                <a:spcPct val="0"/>
              </a:spcAft>
              <a:defRPr sz="2400">
                <a:solidFill>
                  <a:schemeClr val="tx1"/>
                </a:solidFill>
                <a:latin typeface="Times New Roman" panose="02020603050405020304" pitchFamily="18" charset="0"/>
              </a:defRPr>
            </a:lvl8pPr>
            <a:lvl9pPr marL="3686175" indent="-206375"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buFont typeface="Arial" panose="020B0604020202020204" pitchFamily="34" charset="0"/>
              <a:buAutoNum type="arabicPeriod"/>
            </a:pPr>
            <a:r>
              <a:rPr lang="en-US" altLang="en-US" sz="2200" dirty="0">
                <a:latin typeface="Arial" panose="020B0604020202020204" pitchFamily="34" charset="0"/>
              </a:rPr>
              <a:t>A sample of nitrogen gas is inside a sealed container. The container is slowly compressed, while the temperature is kept constant. This is a ________ process</a:t>
            </a:r>
            <a:r>
              <a:rPr lang="en-US" altLang="en-US" sz="2200" dirty="0" smtClean="0">
                <a:latin typeface="Arial" panose="020B0604020202020204" pitchFamily="34" charset="0"/>
              </a:rPr>
              <a:t>.</a:t>
            </a:r>
            <a:endParaRPr lang="en-US" altLang="en-US" sz="2200" dirty="0">
              <a:latin typeface="Arial" panose="020B0604020202020204" pitchFamily="34" charset="0"/>
            </a:endParaRP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constant-volume</a:t>
            </a: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isobaric</a:t>
            </a:r>
          </a:p>
          <a:p>
            <a:pPr lvl="1" eaLnBrk="1" hangingPunct="1">
              <a:lnSpc>
                <a:spcPct val="70000"/>
              </a:lnSpc>
              <a:spcBef>
                <a:spcPts val="1075"/>
              </a:spcBef>
              <a:buFont typeface="Arial" panose="020B0604020202020204" pitchFamily="34" charset="0"/>
              <a:buAutoNum type="alphaUcPeriod"/>
            </a:pPr>
            <a:r>
              <a:rPr lang="en-US" altLang="en-US" sz="2200" b="1" dirty="0">
                <a:solidFill>
                  <a:srgbClr val="662A6D"/>
                </a:solidFill>
                <a:latin typeface="Arial" panose="020B0604020202020204" pitchFamily="34" charset="0"/>
              </a:rPr>
              <a:t>isotherma</a:t>
            </a:r>
            <a:r>
              <a:rPr lang="en-US" altLang="en-US" sz="2200" b="1" dirty="0">
                <a:solidFill>
                  <a:srgbClr val="5C1865"/>
                </a:solidFill>
                <a:latin typeface="Arial" panose="020B0604020202020204" pitchFamily="34" charset="0"/>
              </a:rPr>
              <a:t>l</a:t>
            </a: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adiabatic</a:t>
            </a:r>
          </a:p>
        </p:txBody>
      </p:sp>
      <p:sp>
        <p:nvSpPr>
          <p:cNvPr id="951302" name="Rectangle 6"/>
          <p:cNvSpPr>
            <a:spLocks/>
          </p:cNvSpPr>
          <p:nvPr/>
        </p:nvSpPr>
        <p:spPr bwMode="auto">
          <a:xfrm>
            <a:off x="8151813" y="6524625"/>
            <a:ext cx="965200"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12-7</a:t>
            </a:r>
          </a:p>
        </p:txBody>
      </p:sp>
      <mc:AlternateContent xmlns:mc="http://schemas.openxmlformats.org/markup-compatibility/2006">
        <mc:Choice xmlns:a14="http://schemas.microsoft.com/office/drawing/2010/main" Requires="a14">
          <p:sp>
            <p:nvSpPr>
              <p:cNvPr id="2" name="TextBox 1"/>
              <p:cNvSpPr txBox="1"/>
              <p:nvPr/>
            </p:nvSpPr>
            <p:spPr>
              <a:xfrm>
                <a:off x="1433743" y="3672688"/>
                <a:ext cx="2412712" cy="55399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𝑝𝑉</m:t>
                      </m:r>
                      <m:r>
                        <a:rPr lang="en-US" sz="3600" b="0" i="1" smtClean="0">
                          <a:latin typeface="Cambria Math" panose="02040503050406030204" pitchFamily="18" charset="0"/>
                        </a:rPr>
                        <m:t>=</m:t>
                      </m:r>
                      <m:r>
                        <a:rPr lang="en-US" sz="3600" b="0" i="1" smtClean="0">
                          <a:latin typeface="Cambria Math" panose="02040503050406030204" pitchFamily="18" charset="0"/>
                        </a:rPr>
                        <m:t>𝑁</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𝑘</m:t>
                          </m:r>
                        </m:e>
                        <m:sub>
                          <m:r>
                            <a:rPr lang="en-US" sz="3600" b="0" i="1" smtClean="0">
                              <a:latin typeface="Cambria Math" panose="02040503050406030204" pitchFamily="18" charset="0"/>
                            </a:rPr>
                            <m:t>𝐵</m:t>
                          </m:r>
                        </m:sub>
                      </m:sSub>
                      <m:r>
                        <a:rPr lang="en-US" sz="3600" b="0" i="1" smtClean="0">
                          <a:latin typeface="Cambria Math" panose="02040503050406030204" pitchFamily="18" charset="0"/>
                        </a:rPr>
                        <m:t>𝑇</m:t>
                      </m:r>
                    </m:oMath>
                  </m:oMathPara>
                </a14:m>
                <a:endParaRPr lang="en-US" sz="3600" dirty="0"/>
              </a:p>
            </p:txBody>
          </p:sp>
        </mc:Choice>
        <mc:Fallback>
          <p:sp>
            <p:nvSpPr>
              <p:cNvPr id="2" name="TextBox 1"/>
              <p:cNvSpPr txBox="1">
                <a:spLocks noRot="1" noChangeAspect="1" noMove="1" noResize="1" noEditPoints="1" noAdjustHandles="1" noChangeArrowheads="1" noChangeShapeType="1" noTextEdit="1"/>
              </p:cNvSpPr>
              <p:nvPr/>
            </p:nvSpPr>
            <p:spPr>
              <a:xfrm>
                <a:off x="1433743" y="3672688"/>
                <a:ext cx="2412712" cy="55399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546100" y="4402893"/>
                <a:ext cx="4068933" cy="1051763"/>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i="1">
                              <a:latin typeface="Cambria Math" panose="02040503050406030204" pitchFamily="18" charset="0"/>
                            </a:rPr>
                            <m:t>𝑁</m:t>
                          </m:r>
                          <m:sSub>
                            <m:sSubPr>
                              <m:ctrlPr>
                                <a:rPr lang="en-US" sz="3600" i="1">
                                  <a:latin typeface="Cambria Math" panose="02040503050406030204" pitchFamily="18" charset="0"/>
                                </a:rPr>
                              </m:ctrlPr>
                            </m:sSubPr>
                            <m:e>
                              <m:r>
                                <a:rPr lang="en-US" sz="3600" i="1">
                                  <a:latin typeface="Cambria Math" panose="02040503050406030204" pitchFamily="18" charset="0"/>
                                </a:rPr>
                                <m:t>𝑘</m:t>
                              </m:r>
                            </m:e>
                            <m:sub>
                              <m:r>
                                <a:rPr lang="en-US" sz="3600" i="1">
                                  <a:latin typeface="Cambria Math" panose="02040503050406030204" pitchFamily="18" charset="0"/>
                                </a:rPr>
                                <m:t>𝐵</m:t>
                              </m:r>
                            </m:sub>
                          </m:sSub>
                          <m:r>
                            <a:rPr lang="en-US" sz="3600" i="1">
                              <a:latin typeface="Cambria Math" panose="02040503050406030204" pitchFamily="18" charset="0"/>
                            </a:rPr>
                            <m:t>𝑇</m:t>
                          </m:r>
                          <m:r>
                            <m:rPr>
                              <m:nor/>
                            </m:rPr>
                            <a:rPr lang="en-US" sz="3600" dirty="0"/>
                            <m:t> </m:t>
                          </m:r>
                        </m:num>
                        <m:den>
                          <m:r>
                            <a:rPr lang="en-US" sz="3600" b="0" i="1" smtClean="0">
                              <a:latin typeface="Cambria Math" panose="02040503050406030204" pitchFamily="18" charset="0"/>
                            </a:rPr>
                            <m:t>𝑉</m:t>
                          </m:r>
                        </m:den>
                      </m:f>
                    </m:oMath>
                  </m:oMathPara>
                </a14:m>
                <a:endParaRPr lang="en-US" sz="3600" dirty="0"/>
              </a:p>
            </p:txBody>
          </p:sp>
        </mc:Choice>
        <mc:Fallback>
          <p:sp>
            <p:nvSpPr>
              <p:cNvPr id="7" name="TextBox 6"/>
              <p:cNvSpPr txBox="1">
                <a:spLocks noRot="1" noChangeAspect="1" noMove="1" noResize="1" noEditPoints="1" noAdjustHandles="1" noChangeArrowheads="1" noChangeShapeType="1" noTextEdit="1"/>
              </p:cNvSpPr>
              <p:nvPr/>
            </p:nvSpPr>
            <p:spPr>
              <a:xfrm>
                <a:off x="546100" y="4402893"/>
                <a:ext cx="4068933" cy="105176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1220679" y="5566210"/>
                <a:ext cx="4068933" cy="1040734"/>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𝐶</m:t>
                          </m:r>
                        </m:num>
                        <m:den>
                          <m:r>
                            <a:rPr lang="en-US" sz="3600" b="0" i="1" smtClean="0">
                              <a:latin typeface="Cambria Math" panose="02040503050406030204" pitchFamily="18" charset="0"/>
                            </a:rPr>
                            <m:t>𝑉</m:t>
                          </m:r>
                        </m:den>
                      </m:f>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𝑦</m:t>
                      </m:r>
                      <m:r>
                        <a:rPr lang="en-US" sz="3600" b="0" i="1" smtClean="0">
                          <a:latin typeface="Cambria Math" panose="02040503050406030204" pitchFamily="18" charset="0"/>
                          <a:ea typeface="Cambria Math" panose="02040503050406030204" pitchFamily="18" charset="0"/>
                        </a:rPr>
                        <m:t>=</m:t>
                      </m:r>
                      <m:f>
                        <m:fPr>
                          <m:ctrlPr>
                            <a:rPr lang="en-US" sz="3600" b="0" i="1" smtClean="0">
                              <a:latin typeface="Cambria Math" panose="02040503050406030204" pitchFamily="18" charset="0"/>
                              <a:ea typeface="Cambria Math" panose="02040503050406030204" pitchFamily="18" charset="0"/>
                            </a:rPr>
                          </m:ctrlPr>
                        </m:fPr>
                        <m:num>
                          <m:r>
                            <a:rPr lang="en-US" sz="3600" b="0" i="1" smtClean="0">
                              <a:latin typeface="Cambria Math" panose="02040503050406030204" pitchFamily="18" charset="0"/>
                              <a:ea typeface="Cambria Math" panose="02040503050406030204" pitchFamily="18" charset="0"/>
                            </a:rPr>
                            <m:t>1</m:t>
                          </m:r>
                        </m:num>
                        <m:den>
                          <m:r>
                            <a:rPr lang="en-US" sz="3600" b="0" i="1" smtClean="0">
                              <a:latin typeface="Cambria Math" panose="02040503050406030204" pitchFamily="18" charset="0"/>
                              <a:ea typeface="Cambria Math" panose="02040503050406030204" pitchFamily="18" charset="0"/>
                            </a:rPr>
                            <m:t>𝑥</m:t>
                          </m:r>
                        </m:den>
                      </m:f>
                    </m:oMath>
                  </m:oMathPara>
                </a14:m>
                <a:endParaRPr lang="en-US" sz="3600" dirty="0"/>
              </a:p>
            </p:txBody>
          </p:sp>
        </mc:Choice>
        <mc:Fallback>
          <p:sp>
            <p:nvSpPr>
              <p:cNvPr id="8" name="TextBox 7"/>
              <p:cNvSpPr txBox="1">
                <a:spLocks noRot="1" noChangeAspect="1" noMove="1" noResize="1" noEditPoints="1" noAdjustHandles="1" noChangeArrowheads="1" noChangeShapeType="1" noTextEdit="1"/>
              </p:cNvSpPr>
              <p:nvPr/>
            </p:nvSpPr>
            <p:spPr>
              <a:xfrm>
                <a:off x="1220679" y="5566210"/>
                <a:ext cx="4068933" cy="1040734"/>
              </a:xfrm>
              <a:prstGeom prst="rect">
                <a:avLst/>
              </a:prstGeom>
              <a:blipFill rotWithShape="0">
                <a:blip r:embed="rId7"/>
                <a:stretch>
                  <a:fillRect/>
                </a:stretch>
              </a:blipFill>
            </p:spPr>
            <p:txBody>
              <a:bodyPr/>
              <a:lstStyle/>
              <a:p>
                <a:r>
                  <a:rPr lang="en-US">
                    <a:noFill/>
                  </a:rPr>
                  <a:t> </a:t>
                </a:r>
              </a:p>
            </p:txBody>
          </p:sp>
        </mc:Fallback>
      </mc:AlternateContent>
      <p:sp>
        <p:nvSpPr>
          <p:cNvPr id="3" name="Rounded Rectangle 2"/>
          <p:cNvSpPr/>
          <p:nvPr/>
        </p:nvSpPr>
        <p:spPr>
          <a:xfrm>
            <a:off x="2317071" y="4402893"/>
            <a:ext cx="1305018" cy="5258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22089" y="4481167"/>
            <a:ext cx="992772" cy="369332"/>
          </a:xfrm>
          <a:prstGeom prst="rect">
            <a:avLst/>
          </a:prstGeom>
          <a:noFill/>
        </p:spPr>
        <p:txBody>
          <a:bodyPr wrap="none" rtlCol="0">
            <a:spAutoFit/>
          </a:bodyPr>
          <a:lstStyle/>
          <a:p>
            <a:r>
              <a:rPr lang="en-US" dirty="0" smtClean="0"/>
              <a:t>constant</a:t>
            </a:r>
            <a:endParaRPr lang="en-US" dirty="0"/>
          </a:p>
        </p:txBody>
      </p:sp>
    </p:spTree>
    <p:extLst>
      <p:ext uri="{BB962C8B-B14F-4D97-AF65-F5344CB8AC3E}">
        <p14:creationId xmlns:p14="http://schemas.microsoft.com/office/powerpoint/2010/main" val="3516323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3"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10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725168"/>
            <a:ext cx="8546592" cy="3407664"/>
          </a:xfrm>
          <a:prstGeom prst="rect">
            <a:avLst/>
          </a:prstGeom>
        </p:spPr>
      </p:pic>
      <p:sp>
        <p:nvSpPr>
          <p:cNvPr id="5" name="Rectangle 4"/>
          <p:cNvSpPr/>
          <p:nvPr/>
        </p:nvSpPr>
        <p:spPr>
          <a:xfrm>
            <a:off x="2922595" y="250768"/>
            <a:ext cx="2712602"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Isochoric</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73579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ChSum_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182" y="2103714"/>
            <a:ext cx="5619558" cy="4643391"/>
          </a:xfrm>
          <a:prstGeom prst="rect">
            <a:avLst/>
          </a:prstGeom>
        </p:spPr>
      </p:pic>
      <p:sp>
        <p:nvSpPr>
          <p:cNvPr id="3" name="Rectangle 2"/>
          <p:cNvSpPr/>
          <p:nvPr/>
        </p:nvSpPr>
        <p:spPr>
          <a:xfrm>
            <a:off x="532765" y="0"/>
            <a:ext cx="8307441"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smtClean="0">
                <a:ln/>
                <a:solidFill>
                  <a:schemeClr val="accent3"/>
                </a:solidFill>
              </a:rPr>
              <a:t>Work done is equal to area under the process curve</a:t>
            </a:r>
            <a:endParaRPr lang="en-US" sz="5400" b="1" cap="none" spc="0" dirty="0">
              <a:ln/>
              <a:solidFill>
                <a:schemeClr val="accent3"/>
              </a:solidFill>
              <a:effectLst/>
            </a:endParaRPr>
          </a:p>
        </p:txBody>
      </p:sp>
      <mc:AlternateContent xmlns:mc="http://schemas.openxmlformats.org/markup-compatibility/2006">
        <mc:Choice xmlns:a14="http://schemas.microsoft.com/office/drawing/2010/main" Requires="a14">
          <p:sp>
            <p:nvSpPr>
              <p:cNvPr id="5" name="TextBox 4"/>
              <p:cNvSpPr txBox="1"/>
              <p:nvPr/>
            </p:nvSpPr>
            <p:spPr>
              <a:xfrm>
                <a:off x="763795" y="2320997"/>
                <a:ext cx="1733295" cy="67710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𝑊</m:t>
                      </m:r>
                      <m:r>
                        <a:rPr lang="en-US" sz="4400" b="0" i="1" smtClean="0">
                          <a:latin typeface="Cambria Math" panose="02040503050406030204" pitchFamily="18" charset="0"/>
                        </a:rPr>
                        <m:t>=0</m:t>
                      </m:r>
                    </m:oMath>
                  </m:oMathPara>
                </a14:m>
                <a:endParaRPr lang="en-US" sz="4400" dirty="0"/>
              </a:p>
            </p:txBody>
          </p:sp>
        </mc:Choice>
        <mc:Fallback>
          <p:sp>
            <p:nvSpPr>
              <p:cNvPr id="5" name="TextBox 4"/>
              <p:cNvSpPr txBox="1">
                <a:spLocks noRot="1" noChangeAspect="1" noMove="1" noResize="1" noEditPoints="1" noAdjustHandles="1" noChangeArrowheads="1" noChangeShapeType="1" noTextEdit="1"/>
              </p:cNvSpPr>
              <p:nvPr/>
            </p:nvSpPr>
            <p:spPr>
              <a:xfrm>
                <a:off x="763795" y="2320997"/>
                <a:ext cx="1733295" cy="677108"/>
              </a:xfrm>
              <a:prstGeom prst="rect">
                <a:avLst/>
              </a:prstGeom>
              <a:blipFill rotWithShape="0">
                <a:blip r:embed="rId4"/>
                <a:stretch>
                  <a:fillRect/>
                </a:stretch>
              </a:blipFill>
            </p:spPr>
            <p:txBody>
              <a:bodyPr/>
              <a:lstStyle/>
              <a:p>
                <a:r>
                  <a:rPr lang="en-US">
                    <a:noFill/>
                  </a:rPr>
                  <a:t> </a:t>
                </a:r>
              </a:p>
            </p:txBody>
          </p:sp>
        </mc:Fallback>
      </mc:AlternateContent>
      <p:sp>
        <p:nvSpPr>
          <p:cNvPr id="6" name="Rectangle 5"/>
          <p:cNvSpPr/>
          <p:nvPr/>
        </p:nvSpPr>
        <p:spPr>
          <a:xfrm>
            <a:off x="186749" y="5417572"/>
            <a:ext cx="2712601"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Isochoric</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51505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p:cNvSpPr>
          <p:nvPr/>
        </p:nvSpPr>
        <p:spPr bwMode="auto">
          <a:xfrm>
            <a:off x="558800" y="138113"/>
            <a:ext cx="789781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Checking Understanding: Gas-Law Processes</a:t>
            </a:r>
          </a:p>
        </p:txBody>
      </p:sp>
      <p:sp>
        <p:nvSpPr>
          <p:cNvPr id="989187" name="Rectangle 3"/>
          <p:cNvSpPr>
            <a:spLocks/>
          </p:cNvSpPr>
          <p:nvPr/>
        </p:nvSpPr>
        <p:spPr bwMode="auto">
          <a:xfrm>
            <a:off x="569913" y="733425"/>
            <a:ext cx="5040312"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1060450" indent="-541338" algn="l" defTabSz="822325">
              <a:defRPr sz="2400">
                <a:solidFill>
                  <a:schemeClr val="tx1"/>
                </a:solidFill>
                <a:latin typeface="Times New Roman" panose="02020603050405020304" pitchFamily="18" charset="0"/>
              </a:defRPr>
            </a:lvl2pPr>
            <a:lvl3pPr marL="1304925" algn="l" defTabSz="822325">
              <a:defRPr sz="2400">
                <a:solidFill>
                  <a:schemeClr val="tx1"/>
                </a:solidFill>
                <a:latin typeface="Times New Roman" panose="02020603050405020304" pitchFamily="18" charset="0"/>
              </a:defRPr>
            </a:lvl3pPr>
            <a:lvl4pPr marL="1306513"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A sample of gas is in a cylinder with a moveable piston. The force on the piston can be varied, altering the pressure and volume. A sample of gas is taken from an initial state to a final state following a curve on a </a:t>
            </a:r>
            <a:r>
              <a:rPr lang="en-US" altLang="en-US" sz="2200" i="1">
                <a:latin typeface="Arial" panose="020B0604020202020204" pitchFamily="34" charset="0"/>
              </a:rPr>
              <a:t>pV</a:t>
            </a:r>
            <a:r>
              <a:rPr lang="en-US" altLang="en-US" sz="2200">
                <a:latin typeface="Arial" panose="020B0604020202020204" pitchFamily="34" charset="0"/>
              </a:rPr>
              <a:t> diagram at right. The final temperature is</a:t>
            </a:r>
          </a:p>
          <a:p>
            <a:pPr lvl="1" eaLnBrk="1" hangingPunct="1">
              <a:spcBef>
                <a:spcPts val="1075"/>
              </a:spcBef>
              <a:buFontTx/>
              <a:buAutoNum type="alphaUcPeriod"/>
            </a:pPr>
            <a:r>
              <a:rPr lang="en-US" altLang="en-US" sz="2200">
                <a:latin typeface="Arial" panose="020B0604020202020204" pitchFamily="34" charset="0"/>
              </a:rPr>
              <a:t>higher than the initial temperature.</a:t>
            </a:r>
          </a:p>
          <a:p>
            <a:pPr lvl="1" eaLnBrk="1" hangingPunct="1">
              <a:spcBef>
                <a:spcPts val="1075"/>
              </a:spcBef>
              <a:buFontTx/>
              <a:buAutoNum type="alphaUcPeriod"/>
            </a:pPr>
            <a:r>
              <a:rPr lang="en-US" altLang="en-US" sz="2200">
                <a:latin typeface="Arial" panose="020B0604020202020204" pitchFamily="34" charset="0"/>
              </a:rPr>
              <a:t>the same as the initial temperature.</a:t>
            </a:r>
          </a:p>
          <a:p>
            <a:pPr lvl="1" eaLnBrk="1" hangingPunct="1">
              <a:spcBef>
                <a:spcPts val="1075"/>
              </a:spcBef>
              <a:buFontTx/>
              <a:buAutoNum type="alphaUcPeriod"/>
            </a:pPr>
            <a:r>
              <a:rPr lang="en-US" altLang="en-US" sz="2200">
                <a:latin typeface="Arial" panose="020B0604020202020204" pitchFamily="34" charset="0"/>
              </a:rPr>
              <a:t>lower than the initial temperature.</a:t>
            </a:r>
          </a:p>
        </p:txBody>
      </p:sp>
      <p:pic>
        <p:nvPicPr>
          <p:cNvPr id="989188" name="Picture 4" descr="12 ig p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822325"/>
            <a:ext cx="3055938" cy="2551113"/>
          </a:xfrm>
          <a:prstGeom prst="rect">
            <a:avLst/>
          </a:prstGeom>
          <a:noFill/>
          <a:extLst>
            <a:ext uri="{909E8E84-426E-40DD-AFC4-6F175D3DCCD1}">
              <a14:hiddenFill xmlns:a14="http://schemas.microsoft.com/office/drawing/2010/main">
                <a:solidFill>
                  <a:srgbClr val="FFFFFF"/>
                </a:solidFill>
              </a14:hiddenFill>
            </a:ext>
          </a:extLst>
        </p:spPr>
      </p:pic>
      <p:sp>
        <p:nvSpPr>
          <p:cNvPr id="989190" name="Rectangle 6"/>
          <p:cNvSpPr>
            <a:spLocks/>
          </p:cNvSpPr>
          <p:nvPr/>
        </p:nvSpPr>
        <p:spPr bwMode="auto">
          <a:xfrm>
            <a:off x="8064500" y="6524625"/>
            <a:ext cx="1065213" cy="29527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12-31</a:t>
            </a:r>
          </a:p>
        </p:txBody>
      </p:sp>
      <p:pic>
        <p:nvPicPr>
          <p:cNvPr id="989191" name="PRS Question Icon" descr="PRS Question Icon"/>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11037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35" name="Picture 3" descr="12 ig p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822325"/>
            <a:ext cx="3055938" cy="2551113"/>
          </a:xfrm>
          <a:prstGeom prst="rect">
            <a:avLst/>
          </a:prstGeom>
          <a:noFill/>
          <a:extLst>
            <a:ext uri="{909E8E84-426E-40DD-AFC4-6F175D3DCCD1}">
              <a14:hiddenFill xmlns:a14="http://schemas.microsoft.com/office/drawing/2010/main">
                <a:solidFill>
                  <a:srgbClr val="FFFFFF"/>
                </a:solidFill>
              </a14:hiddenFill>
            </a:ext>
          </a:extLst>
        </p:spPr>
      </p:pic>
      <p:sp>
        <p:nvSpPr>
          <p:cNvPr id="991237" name="Rectangle 5"/>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 </a:t>
            </a:r>
          </a:p>
        </p:txBody>
      </p:sp>
      <p:sp>
        <p:nvSpPr>
          <p:cNvPr id="991238" name="Rectangle 6"/>
          <p:cNvSpPr>
            <a:spLocks/>
          </p:cNvSpPr>
          <p:nvPr/>
        </p:nvSpPr>
        <p:spPr bwMode="auto">
          <a:xfrm>
            <a:off x="569913" y="733425"/>
            <a:ext cx="5040312"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1060450" indent="-541338" algn="l" defTabSz="822325">
              <a:defRPr sz="2400">
                <a:solidFill>
                  <a:schemeClr val="tx1"/>
                </a:solidFill>
                <a:latin typeface="Times New Roman" panose="02020603050405020304" pitchFamily="18" charset="0"/>
              </a:defRPr>
            </a:lvl2pPr>
            <a:lvl3pPr marL="1304925" algn="l" defTabSz="822325">
              <a:defRPr sz="2400">
                <a:solidFill>
                  <a:schemeClr val="tx1"/>
                </a:solidFill>
                <a:latin typeface="Times New Roman" panose="02020603050405020304" pitchFamily="18" charset="0"/>
              </a:defRPr>
            </a:lvl3pPr>
            <a:lvl4pPr marL="1306513"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A sample of gas is in a cylinder with a moveable piston. The force on the piston can be varied, altering the pressure and volume. A sample of gas is taken from an initial state to a final state following a curve on a </a:t>
            </a:r>
            <a:r>
              <a:rPr lang="en-US" altLang="en-US" sz="2200" i="1">
                <a:latin typeface="Arial" panose="020B0604020202020204" pitchFamily="34" charset="0"/>
              </a:rPr>
              <a:t>pV</a:t>
            </a:r>
            <a:r>
              <a:rPr lang="en-US" altLang="en-US" sz="2200">
                <a:latin typeface="Arial" panose="020B0604020202020204" pitchFamily="34" charset="0"/>
              </a:rPr>
              <a:t> diagram at right. The final temperature is</a:t>
            </a:r>
          </a:p>
          <a:p>
            <a:pPr lvl="1" eaLnBrk="1" hangingPunct="1">
              <a:spcBef>
                <a:spcPts val="1075"/>
              </a:spcBef>
              <a:buFontTx/>
              <a:buAutoNum type="alphaUcPeriod"/>
            </a:pPr>
            <a:r>
              <a:rPr lang="en-US" altLang="en-US" sz="2200" b="1">
                <a:solidFill>
                  <a:srgbClr val="662A6D"/>
                </a:solidFill>
                <a:latin typeface="Arial" panose="020B0604020202020204" pitchFamily="34" charset="0"/>
              </a:rPr>
              <a:t>higher than the initial temperature.</a:t>
            </a:r>
          </a:p>
          <a:p>
            <a:pPr lvl="1" eaLnBrk="1" hangingPunct="1">
              <a:spcBef>
                <a:spcPts val="1075"/>
              </a:spcBef>
              <a:buFontTx/>
              <a:buAutoNum type="alphaUcPeriod"/>
            </a:pPr>
            <a:r>
              <a:rPr lang="en-US" altLang="en-US" sz="2200">
                <a:latin typeface="Arial" panose="020B0604020202020204" pitchFamily="34" charset="0"/>
              </a:rPr>
              <a:t>the same as the initial temperature.</a:t>
            </a:r>
          </a:p>
          <a:p>
            <a:pPr lvl="1" eaLnBrk="1" hangingPunct="1">
              <a:spcBef>
                <a:spcPts val="1075"/>
              </a:spcBef>
              <a:buFontTx/>
              <a:buAutoNum type="alphaUcPeriod"/>
            </a:pPr>
            <a:r>
              <a:rPr lang="en-US" altLang="en-US" sz="2200">
                <a:latin typeface="Arial" panose="020B0604020202020204" pitchFamily="34" charset="0"/>
              </a:rPr>
              <a:t>lower than the initial temperature.</a:t>
            </a:r>
          </a:p>
        </p:txBody>
      </p:sp>
      <p:sp>
        <p:nvSpPr>
          <p:cNvPr id="991239" name="Rectangle 7"/>
          <p:cNvSpPr>
            <a:spLocks/>
          </p:cNvSpPr>
          <p:nvPr/>
        </p:nvSpPr>
        <p:spPr bwMode="auto">
          <a:xfrm>
            <a:off x="8064500" y="6524625"/>
            <a:ext cx="1065213"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12-32</a:t>
            </a:r>
          </a:p>
        </p:txBody>
      </p:sp>
    </p:spTree>
    <p:extLst>
      <p:ext uri="{BB962C8B-B14F-4D97-AF65-F5344CB8AC3E}">
        <p14:creationId xmlns:p14="http://schemas.microsoft.com/office/powerpoint/2010/main" val="157287411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P12_025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648" y="2038093"/>
            <a:ext cx="5128260" cy="4531751"/>
          </a:xfrm>
          <a:prstGeom prst="rect">
            <a:avLst/>
          </a:prstGeom>
        </p:spPr>
      </p:pic>
      <p:sp>
        <p:nvSpPr>
          <p:cNvPr id="3" name="TextBox 2"/>
          <p:cNvSpPr txBox="1"/>
          <p:nvPr/>
        </p:nvSpPr>
        <p:spPr>
          <a:xfrm>
            <a:off x="568172" y="381740"/>
            <a:ext cx="6806735"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dirty="0" smtClean="0"/>
              <a:t>What is the work done </a:t>
            </a:r>
            <a:r>
              <a:rPr lang="en-US" sz="3200" b="1" dirty="0" smtClean="0"/>
              <a:t>BY</a:t>
            </a:r>
            <a:r>
              <a:rPr lang="en-US" sz="3200" dirty="0" smtClean="0"/>
              <a:t> the gas here?</a:t>
            </a:r>
            <a:endParaRPr lang="en-US" sz="3200" dirty="0"/>
          </a:p>
        </p:txBody>
      </p:sp>
    </p:spTree>
    <p:extLst>
      <p:ext uri="{BB962C8B-B14F-4D97-AF65-F5344CB8AC3E}">
        <p14:creationId xmlns:p14="http://schemas.microsoft.com/office/powerpoint/2010/main" val="7489886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11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609344"/>
            <a:ext cx="8546592" cy="3639312"/>
          </a:xfrm>
          <a:prstGeom prst="rect">
            <a:avLst/>
          </a:prstGeom>
        </p:spPr>
      </p:pic>
      <p:sp>
        <p:nvSpPr>
          <p:cNvPr id="5" name="Rectangle 4"/>
          <p:cNvSpPr/>
          <p:nvPr/>
        </p:nvSpPr>
        <p:spPr>
          <a:xfrm>
            <a:off x="3217744" y="170869"/>
            <a:ext cx="2385588"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Isobaric</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854645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ChSum_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386" y="2225021"/>
            <a:ext cx="5272980" cy="4534419"/>
          </a:xfrm>
          <a:prstGeom prst="rect">
            <a:avLst/>
          </a:prstGeom>
        </p:spPr>
      </p:pic>
      <p:sp>
        <p:nvSpPr>
          <p:cNvPr id="5" name="Rectangle 4"/>
          <p:cNvSpPr/>
          <p:nvPr/>
        </p:nvSpPr>
        <p:spPr>
          <a:xfrm>
            <a:off x="532765" y="0"/>
            <a:ext cx="8307441"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smtClean="0">
                <a:ln/>
                <a:solidFill>
                  <a:schemeClr val="accent3"/>
                </a:solidFill>
              </a:rPr>
              <a:t>Work done is equal to area under the process curve</a:t>
            </a:r>
            <a:endParaRPr lang="en-US" sz="5400" b="1" cap="none" spc="0" dirty="0">
              <a:ln/>
              <a:solidFill>
                <a:schemeClr val="accent3"/>
              </a:solidFill>
              <a:effectLst/>
            </a:endParaRPr>
          </a:p>
        </p:txBody>
      </p:sp>
      <mc:AlternateContent xmlns:mc="http://schemas.openxmlformats.org/markup-compatibility/2006">
        <mc:Choice xmlns:a14="http://schemas.microsoft.com/office/drawing/2010/main" Requires="a14">
          <p:sp>
            <p:nvSpPr>
              <p:cNvPr id="6" name="TextBox 5"/>
              <p:cNvSpPr txBox="1"/>
              <p:nvPr/>
            </p:nvSpPr>
            <p:spPr>
              <a:xfrm>
                <a:off x="718528" y="2411532"/>
                <a:ext cx="2448940" cy="67710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𝑊</m:t>
                      </m:r>
                      <m:r>
                        <a:rPr lang="en-US" sz="4400" b="0" i="1" smtClean="0">
                          <a:latin typeface="Cambria Math" panose="02040503050406030204" pitchFamily="18" charset="0"/>
                        </a:rPr>
                        <m:t>=</m:t>
                      </m:r>
                      <m:r>
                        <a:rPr lang="en-US" sz="4400" b="0" i="1" smtClean="0">
                          <a:latin typeface="Cambria Math" panose="02040503050406030204" pitchFamily="18" charset="0"/>
                        </a:rPr>
                        <m:t>𝑝</m:t>
                      </m:r>
                      <m:r>
                        <a:rPr lang="en-US" sz="4400" b="0" i="1" smtClean="0">
                          <a:latin typeface="Cambria Math" panose="02040503050406030204" pitchFamily="18" charset="0"/>
                          <a:ea typeface="Cambria Math" panose="02040503050406030204" pitchFamily="18" charset="0"/>
                        </a:rPr>
                        <m:t>∆</m:t>
                      </m:r>
                      <m:r>
                        <a:rPr lang="en-US" sz="4400" b="0" i="1" smtClean="0">
                          <a:latin typeface="Cambria Math" panose="02040503050406030204" pitchFamily="18" charset="0"/>
                          <a:ea typeface="Cambria Math" panose="02040503050406030204" pitchFamily="18" charset="0"/>
                        </a:rPr>
                        <m:t>𝑉</m:t>
                      </m:r>
                    </m:oMath>
                  </m:oMathPara>
                </a14:m>
                <a:endParaRPr lang="en-US" sz="4400" dirty="0"/>
              </a:p>
            </p:txBody>
          </p:sp>
        </mc:Choice>
        <mc:Fallback>
          <p:sp>
            <p:nvSpPr>
              <p:cNvPr id="6" name="TextBox 5"/>
              <p:cNvSpPr txBox="1">
                <a:spLocks noRot="1" noChangeAspect="1" noMove="1" noResize="1" noEditPoints="1" noAdjustHandles="1" noChangeArrowheads="1" noChangeShapeType="1" noTextEdit="1"/>
              </p:cNvSpPr>
              <p:nvPr/>
            </p:nvSpPr>
            <p:spPr>
              <a:xfrm>
                <a:off x="718528" y="2411532"/>
                <a:ext cx="2448940" cy="677108"/>
              </a:xfrm>
              <a:prstGeom prst="rect">
                <a:avLst/>
              </a:prstGeom>
              <a:blipFill rotWithShape="0">
                <a:blip r:embed="rId4"/>
                <a:stretch>
                  <a:fillRect/>
                </a:stretch>
              </a:blipFill>
            </p:spPr>
            <p:txBody>
              <a:bodyPr/>
              <a:lstStyle/>
              <a:p>
                <a:r>
                  <a:rPr lang="en-US">
                    <a:noFill/>
                  </a:rPr>
                  <a:t> </a:t>
                </a:r>
              </a:p>
            </p:txBody>
          </p:sp>
        </mc:Fallback>
      </mc:AlternateContent>
      <p:sp>
        <p:nvSpPr>
          <p:cNvPr id="7" name="Rectangle 6"/>
          <p:cNvSpPr/>
          <p:nvPr/>
        </p:nvSpPr>
        <p:spPr>
          <a:xfrm>
            <a:off x="1008839" y="5158561"/>
            <a:ext cx="2385588"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Isobaric</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p:cNvSpPr txBox="1"/>
          <p:nvPr/>
        </p:nvSpPr>
        <p:spPr>
          <a:xfrm>
            <a:off x="818109" y="3376514"/>
            <a:ext cx="2228944" cy="369332"/>
          </a:xfrm>
          <a:prstGeom prst="rect">
            <a:avLst/>
          </a:prstGeom>
          <a:noFill/>
        </p:spPr>
        <p:txBody>
          <a:bodyPr wrap="none" rtlCol="0">
            <a:spAutoFit/>
          </a:bodyPr>
          <a:lstStyle/>
          <a:p>
            <a:r>
              <a:rPr lang="en-US" dirty="0" smtClean="0"/>
              <a:t>Work done BY the gas</a:t>
            </a:r>
            <a:endParaRPr lang="en-US" dirty="0"/>
          </a:p>
        </p:txBody>
      </p:sp>
    </p:spTree>
    <p:extLst>
      <p:ext uri="{BB962C8B-B14F-4D97-AF65-F5344CB8AC3E}">
        <p14:creationId xmlns:p14="http://schemas.microsoft.com/office/powerpoint/2010/main" val="177796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p:cNvSpPr>
          <p:nvPr/>
        </p:nvSpPr>
        <p:spPr bwMode="auto">
          <a:xfrm>
            <a:off x="558800" y="138113"/>
            <a:ext cx="8013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Checking Understanding: Gas-Law Processes</a:t>
            </a:r>
          </a:p>
        </p:txBody>
      </p:sp>
      <p:sp>
        <p:nvSpPr>
          <p:cNvPr id="993283" name="Rectangle 3"/>
          <p:cNvSpPr>
            <a:spLocks/>
          </p:cNvSpPr>
          <p:nvPr/>
        </p:nvSpPr>
        <p:spPr bwMode="auto">
          <a:xfrm>
            <a:off x="571500" y="733425"/>
            <a:ext cx="490061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73150" indent="-547688" algn="l" defTabSz="822325">
              <a:defRPr sz="2400">
                <a:solidFill>
                  <a:schemeClr val="tx1"/>
                </a:solidFill>
                <a:latin typeface="Times New Roman" panose="02020603050405020304" pitchFamily="18" charset="0"/>
              </a:defRPr>
            </a:lvl2pPr>
            <a:lvl3pPr marL="1206500" algn="l" defTabSz="822325">
              <a:defRPr sz="2400">
                <a:solidFill>
                  <a:schemeClr val="tx1"/>
                </a:solidFill>
                <a:latin typeface="Times New Roman" panose="02020603050405020304" pitchFamily="18" charset="0"/>
              </a:defRPr>
            </a:lvl3pPr>
            <a:lvl4pPr marL="1320800"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A sample of gas is in a cylinder with a moveable piston. The force on the piston can be varied, altering the pressure and volume. A sample of gas is taken from an initial state to a final state following a curve on a </a:t>
            </a:r>
            <a:r>
              <a:rPr lang="en-US" altLang="en-US" sz="2200" i="1">
                <a:latin typeface="Arial" panose="020B0604020202020204" pitchFamily="34" charset="0"/>
              </a:rPr>
              <a:t>pV</a:t>
            </a:r>
            <a:r>
              <a:rPr lang="en-US" altLang="en-US" sz="2200">
                <a:latin typeface="Arial" panose="020B0604020202020204" pitchFamily="34" charset="0"/>
              </a:rPr>
              <a:t> diagram at right. The final temperature is</a:t>
            </a:r>
          </a:p>
          <a:p>
            <a:pPr lvl="1" eaLnBrk="1" hangingPunct="1">
              <a:spcBef>
                <a:spcPts val="1075"/>
              </a:spcBef>
              <a:buFontTx/>
              <a:buAutoNum type="alphaUcPeriod"/>
            </a:pPr>
            <a:r>
              <a:rPr lang="en-US" altLang="en-US" sz="2200">
                <a:latin typeface="Arial" panose="020B0604020202020204" pitchFamily="34" charset="0"/>
              </a:rPr>
              <a:t>higher than the initial temperature.</a:t>
            </a:r>
          </a:p>
          <a:p>
            <a:pPr lvl="1" eaLnBrk="1" hangingPunct="1">
              <a:spcBef>
                <a:spcPts val="1075"/>
              </a:spcBef>
              <a:buFontTx/>
              <a:buAutoNum type="alphaUcPeriod"/>
            </a:pPr>
            <a:r>
              <a:rPr lang="en-US" altLang="en-US" sz="2200">
                <a:latin typeface="Arial" panose="020B0604020202020204" pitchFamily="34" charset="0"/>
              </a:rPr>
              <a:t>the same as the initial temperature.</a:t>
            </a:r>
          </a:p>
          <a:p>
            <a:pPr lvl="1" eaLnBrk="1" hangingPunct="1">
              <a:spcBef>
                <a:spcPts val="1075"/>
              </a:spcBef>
              <a:buFontTx/>
              <a:buAutoNum type="alphaUcPeriod"/>
            </a:pPr>
            <a:r>
              <a:rPr lang="en-US" altLang="en-US" sz="2200">
                <a:latin typeface="Arial" panose="020B0604020202020204" pitchFamily="34" charset="0"/>
              </a:rPr>
              <a:t>lower than the initial temperature.</a:t>
            </a:r>
          </a:p>
        </p:txBody>
      </p:sp>
      <p:pic>
        <p:nvPicPr>
          <p:cNvPr id="993285" name="Picture 5" descr="12 ig p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775" y="822325"/>
            <a:ext cx="3263900" cy="2935288"/>
          </a:xfrm>
          <a:prstGeom prst="rect">
            <a:avLst/>
          </a:prstGeom>
          <a:noFill/>
          <a:extLst>
            <a:ext uri="{909E8E84-426E-40DD-AFC4-6F175D3DCCD1}">
              <a14:hiddenFill xmlns:a14="http://schemas.microsoft.com/office/drawing/2010/main">
                <a:solidFill>
                  <a:srgbClr val="FFFFFF"/>
                </a:solidFill>
              </a14:hiddenFill>
            </a:ext>
          </a:extLst>
        </p:spPr>
      </p:pic>
      <p:sp>
        <p:nvSpPr>
          <p:cNvPr id="993286" name="Rectangle 6"/>
          <p:cNvSpPr>
            <a:spLocks/>
          </p:cNvSpPr>
          <p:nvPr/>
        </p:nvSpPr>
        <p:spPr bwMode="auto">
          <a:xfrm>
            <a:off x="8064500" y="6524625"/>
            <a:ext cx="1065213" cy="29527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12-33</a:t>
            </a:r>
          </a:p>
        </p:txBody>
      </p:sp>
      <p:pic>
        <p:nvPicPr>
          <p:cNvPr id="993287" name="PRS Question Icon" descr="PRS Question Icon"/>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76292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32" name="Picture 4" descr="12 ig p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775" y="822325"/>
            <a:ext cx="3263900" cy="2935288"/>
          </a:xfrm>
          <a:prstGeom prst="rect">
            <a:avLst/>
          </a:prstGeom>
          <a:noFill/>
          <a:extLst>
            <a:ext uri="{909E8E84-426E-40DD-AFC4-6F175D3DCCD1}">
              <a14:hiddenFill xmlns:a14="http://schemas.microsoft.com/office/drawing/2010/main">
                <a:solidFill>
                  <a:srgbClr val="FFFFFF"/>
                </a:solidFill>
              </a14:hiddenFill>
            </a:ext>
          </a:extLst>
        </p:spPr>
      </p:pic>
      <p:sp>
        <p:nvSpPr>
          <p:cNvPr id="995333" name="Rectangle 5"/>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 </a:t>
            </a:r>
          </a:p>
        </p:txBody>
      </p:sp>
      <p:sp>
        <p:nvSpPr>
          <p:cNvPr id="995334" name="Rectangle 6"/>
          <p:cNvSpPr>
            <a:spLocks/>
          </p:cNvSpPr>
          <p:nvPr/>
        </p:nvSpPr>
        <p:spPr bwMode="auto">
          <a:xfrm>
            <a:off x="571500" y="733425"/>
            <a:ext cx="490061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73150" indent="-547688" algn="l" defTabSz="822325">
              <a:defRPr sz="2400">
                <a:solidFill>
                  <a:schemeClr val="tx1"/>
                </a:solidFill>
                <a:latin typeface="Times New Roman" panose="02020603050405020304" pitchFamily="18" charset="0"/>
              </a:defRPr>
            </a:lvl2pPr>
            <a:lvl3pPr marL="1206500" algn="l" defTabSz="822325">
              <a:defRPr sz="2400">
                <a:solidFill>
                  <a:schemeClr val="tx1"/>
                </a:solidFill>
                <a:latin typeface="Times New Roman" panose="02020603050405020304" pitchFamily="18" charset="0"/>
              </a:defRPr>
            </a:lvl3pPr>
            <a:lvl4pPr marL="1320800"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A sample of gas is in a cylinder with a moveable piston. The force on the piston can be varied, altering the pressure and volume. A sample of gas is taken from an initial state to a final state following a curve on a </a:t>
            </a:r>
            <a:r>
              <a:rPr lang="en-US" altLang="en-US" sz="2200" i="1">
                <a:latin typeface="Arial" panose="020B0604020202020204" pitchFamily="34" charset="0"/>
              </a:rPr>
              <a:t>pV</a:t>
            </a:r>
            <a:r>
              <a:rPr lang="en-US" altLang="en-US" sz="2200">
                <a:latin typeface="Arial" panose="020B0604020202020204" pitchFamily="34" charset="0"/>
              </a:rPr>
              <a:t> diagram at right. The final temperature is</a:t>
            </a:r>
          </a:p>
          <a:p>
            <a:pPr lvl="1" eaLnBrk="1" hangingPunct="1">
              <a:spcBef>
                <a:spcPts val="1075"/>
              </a:spcBef>
              <a:buFontTx/>
              <a:buAutoNum type="alphaUcPeriod"/>
            </a:pPr>
            <a:r>
              <a:rPr lang="en-US" altLang="en-US" sz="2200">
                <a:latin typeface="Arial" panose="020B0604020202020204" pitchFamily="34" charset="0"/>
              </a:rPr>
              <a:t>higher than the initial temperature.</a:t>
            </a:r>
          </a:p>
          <a:p>
            <a:pPr lvl="1" eaLnBrk="1" hangingPunct="1">
              <a:spcBef>
                <a:spcPts val="1075"/>
              </a:spcBef>
              <a:buFontTx/>
              <a:buAutoNum type="alphaUcPeriod"/>
            </a:pPr>
            <a:r>
              <a:rPr lang="en-US" altLang="en-US" sz="2200">
                <a:latin typeface="Arial" panose="020B0604020202020204" pitchFamily="34" charset="0"/>
              </a:rPr>
              <a:t>the same as the initial temperature.</a:t>
            </a:r>
          </a:p>
          <a:p>
            <a:pPr lvl="1" eaLnBrk="1" hangingPunct="1">
              <a:spcBef>
                <a:spcPts val="1075"/>
              </a:spcBef>
              <a:buFontTx/>
              <a:buAutoNum type="alphaUcPeriod"/>
            </a:pPr>
            <a:r>
              <a:rPr lang="en-US" altLang="en-US" sz="2200" b="1">
                <a:solidFill>
                  <a:srgbClr val="662A6D"/>
                </a:solidFill>
                <a:latin typeface="Arial" panose="020B0604020202020204" pitchFamily="34" charset="0"/>
              </a:rPr>
              <a:t>lower than the initial temperature.</a:t>
            </a:r>
          </a:p>
        </p:txBody>
      </p:sp>
      <p:sp>
        <p:nvSpPr>
          <p:cNvPr id="995335" name="Rectangle 7"/>
          <p:cNvSpPr>
            <a:spLocks/>
          </p:cNvSpPr>
          <p:nvPr/>
        </p:nvSpPr>
        <p:spPr bwMode="auto">
          <a:xfrm>
            <a:off x="8064500" y="6524625"/>
            <a:ext cx="1065213"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12-34</a:t>
            </a:r>
          </a:p>
        </p:txBody>
      </p:sp>
    </p:spTree>
    <p:extLst>
      <p:ext uri="{BB962C8B-B14F-4D97-AF65-F5344CB8AC3E}">
        <p14:creationId xmlns:p14="http://schemas.microsoft.com/office/powerpoint/2010/main" val="68910094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P12_027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646" y="1269507"/>
            <a:ext cx="6245487" cy="5405930"/>
          </a:xfrm>
          <a:prstGeom prst="rect">
            <a:avLst/>
          </a:prstGeom>
        </p:spPr>
      </p:pic>
      <p:sp>
        <p:nvSpPr>
          <p:cNvPr id="5" name="TextBox 4"/>
          <p:cNvSpPr txBox="1"/>
          <p:nvPr/>
        </p:nvSpPr>
        <p:spPr>
          <a:xfrm>
            <a:off x="568172" y="381740"/>
            <a:ext cx="6806735"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dirty="0" smtClean="0"/>
              <a:t>What is the work done </a:t>
            </a:r>
            <a:r>
              <a:rPr lang="en-US" sz="3200" b="1" dirty="0" smtClean="0"/>
              <a:t>BY</a:t>
            </a:r>
            <a:r>
              <a:rPr lang="en-US" sz="3200" dirty="0" smtClean="0"/>
              <a:t> the gas here?</a:t>
            </a:r>
            <a:endParaRPr lang="en-US" sz="3200" dirty="0"/>
          </a:p>
        </p:txBody>
      </p:sp>
    </p:spTree>
    <p:extLst>
      <p:ext uri="{BB962C8B-B14F-4D97-AF65-F5344CB8AC3E}">
        <p14:creationId xmlns:p14="http://schemas.microsoft.com/office/powerpoint/2010/main" val="2732974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Reading Quiz </a:t>
            </a:r>
          </a:p>
        </p:txBody>
      </p:sp>
      <p:sp>
        <p:nvSpPr>
          <p:cNvPr id="953347" name="Rectangle 3"/>
          <p:cNvSpPr>
            <a:spLocks/>
          </p:cNvSpPr>
          <p:nvPr/>
        </p:nvSpPr>
        <p:spPr bwMode="auto">
          <a:xfrm>
            <a:off x="571500" y="733425"/>
            <a:ext cx="8161338" cy="489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09575" indent="-409575" algn="l" defTabSz="822325">
              <a:defRPr sz="2400">
                <a:solidFill>
                  <a:schemeClr val="tx1"/>
                </a:solidFill>
                <a:latin typeface="Times New Roman" panose="02020603050405020304" pitchFamily="18" charset="0"/>
              </a:defRPr>
            </a:lvl1pPr>
            <a:lvl2pPr marL="1066800" indent="-546100" algn="l" defTabSz="822325">
              <a:defRPr sz="2400">
                <a:solidFill>
                  <a:schemeClr val="tx1"/>
                </a:solidFill>
                <a:latin typeface="Times New Roman" panose="02020603050405020304" pitchFamily="18" charset="0"/>
              </a:defRPr>
            </a:lvl2pPr>
            <a:lvl3pPr marL="1273175" indent="-204788" algn="l" defTabSz="822325">
              <a:defRPr sz="2400">
                <a:solidFill>
                  <a:schemeClr val="tx1"/>
                </a:solidFill>
                <a:latin typeface="Times New Roman" panose="02020603050405020304" pitchFamily="18" charset="0"/>
              </a:defRPr>
            </a:lvl3pPr>
            <a:lvl4pPr marL="1549400" indent="-206375" algn="l" defTabSz="822325">
              <a:defRPr sz="2400">
                <a:solidFill>
                  <a:schemeClr val="tx1"/>
                </a:solidFill>
                <a:latin typeface="Times New Roman" panose="02020603050405020304" pitchFamily="18" charset="0"/>
              </a:defRPr>
            </a:lvl4pPr>
            <a:lvl5pPr marL="1857375" indent="-206375" algn="l" defTabSz="822325">
              <a:defRPr sz="2400">
                <a:solidFill>
                  <a:schemeClr val="tx1"/>
                </a:solidFill>
                <a:latin typeface="Times New Roman" panose="02020603050405020304" pitchFamily="18" charset="0"/>
              </a:defRPr>
            </a:lvl5pPr>
            <a:lvl6pPr marL="2314575" indent="-206375" defTabSz="822325" eaLnBrk="0" fontAlgn="base" hangingPunct="0">
              <a:spcBef>
                <a:spcPct val="0"/>
              </a:spcBef>
              <a:spcAft>
                <a:spcPct val="0"/>
              </a:spcAft>
              <a:defRPr sz="2400">
                <a:solidFill>
                  <a:schemeClr val="tx1"/>
                </a:solidFill>
                <a:latin typeface="Times New Roman" panose="02020603050405020304" pitchFamily="18" charset="0"/>
              </a:defRPr>
            </a:lvl6pPr>
            <a:lvl7pPr marL="2771775" indent="-206375" defTabSz="822325" eaLnBrk="0" fontAlgn="base" hangingPunct="0">
              <a:spcBef>
                <a:spcPct val="0"/>
              </a:spcBef>
              <a:spcAft>
                <a:spcPct val="0"/>
              </a:spcAft>
              <a:defRPr sz="2400">
                <a:solidFill>
                  <a:schemeClr val="tx1"/>
                </a:solidFill>
                <a:latin typeface="Times New Roman" panose="02020603050405020304" pitchFamily="18" charset="0"/>
              </a:defRPr>
            </a:lvl7pPr>
            <a:lvl8pPr marL="3228975" indent="-206375" defTabSz="822325" eaLnBrk="0" fontAlgn="base" hangingPunct="0">
              <a:spcBef>
                <a:spcPct val="0"/>
              </a:spcBef>
              <a:spcAft>
                <a:spcPct val="0"/>
              </a:spcAft>
              <a:defRPr sz="2400">
                <a:solidFill>
                  <a:schemeClr val="tx1"/>
                </a:solidFill>
                <a:latin typeface="Times New Roman" panose="02020603050405020304" pitchFamily="18" charset="0"/>
              </a:defRPr>
            </a:lvl8pPr>
            <a:lvl9pPr marL="3686175" indent="-206375"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buFont typeface="Arial" panose="020B0604020202020204" pitchFamily="34" charset="0"/>
              <a:buAutoNum type="arabicPeriod" startAt="2"/>
            </a:pPr>
            <a:r>
              <a:rPr lang="en-US" altLang="en-US" sz="2200" dirty="0">
                <a:latin typeface="Arial" panose="020B0604020202020204" pitchFamily="34" charset="0"/>
              </a:rPr>
              <a:t>A sample of nitrogen gas is in a sealed container with a constant volume. Heat is added to the gas. The </a:t>
            </a:r>
            <a:r>
              <a:rPr lang="en-US" altLang="en-US" sz="2200" dirty="0" smtClean="0">
                <a:latin typeface="Arial" panose="020B0604020202020204" pitchFamily="34" charset="0"/>
              </a:rPr>
              <a:t>pressure</a:t>
            </a:r>
            <a:endParaRPr lang="en-US" altLang="en-US" sz="2200" dirty="0">
              <a:latin typeface="Arial" panose="020B0604020202020204" pitchFamily="34" charset="0"/>
            </a:endParaRP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increases</a:t>
            </a: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stays the same</a:t>
            </a: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decreases	</a:t>
            </a: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can’t be determined with the information given</a:t>
            </a:r>
          </a:p>
        </p:txBody>
      </p:sp>
      <p:sp>
        <p:nvSpPr>
          <p:cNvPr id="953349" name="Rectangle 5"/>
          <p:cNvSpPr>
            <a:spLocks/>
          </p:cNvSpPr>
          <p:nvPr/>
        </p:nvSpPr>
        <p:spPr bwMode="auto">
          <a:xfrm>
            <a:off x="8151813" y="6524625"/>
            <a:ext cx="965200"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12-8</a:t>
            </a:r>
          </a:p>
        </p:txBody>
      </p:sp>
      <p:pic>
        <p:nvPicPr>
          <p:cNvPr id="953350" name="PRS Question Icon" descr="PRS Question Icon"/>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62600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2"/>
          <p:cNvSpPr>
            <a:spLocks/>
          </p:cNvSpPr>
          <p:nvPr/>
        </p:nvSpPr>
        <p:spPr bwMode="auto">
          <a:xfrm>
            <a:off x="558800" y="138113"/>
            <a:ext cx="57372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Additional Questions</a:t>
            </a:r>
          </a:p>
        </p:txBody>
      </p:sp>
      <p:sp>
        <p:nvSpPr>
          <p:cNvPr id="1012739" name="Rectangle 3"/>
          <p:cNvSpPr>
            <a:spLocks/>
          </p:cNvSpPr>
          <p:nvPr/>
        </p:nvSpPr>
        <p:spPr bwMode="auto">
          <a:xfrm>
            <a:off x="558800" y="733425"/>
            <a:ext cx="8161338"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71563" indent="-541338" algn="l" defTabSz="822325">
              <a:defRPr sz="2400">
                <a:solidFill>
                  <a:schemeClr val="tx1"/>
                </a:solidFill>
                <a:latin typeface="Times New Roman" panose="02020603050405020304" pitchFamily="18" charset="0"/>
              </a:defRPr>
            </a:lvl2pPr>
            <a:lvl3pPr marL="1414463" algn="l" defTabSz="822325">
              <a:defRPr sz="2400">
                <a:solidFill>
                  <a:schemeClr val="tx1"/>
                </a:solidFill>
                <a:latin typeface="Times New Roman" panose="02020603050405020304" pitchFamily="18" charset="0"/>
              </a:defRPr>
            </a:lvl3pPr>
            <a:lvl4pPr marL="1416050"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Suppose you have a sample of gas at 10°C that you need to warm up to 20°C. Which will take more heat energy: raising the temperature while keeping the pressure constant or raising the temperature while keeping the volume constant?</a:t>
            </a:r>
          </a:p>
          <a:p>
            <a:pPr lvl="1" eaLnBrk="1" hangingPunct="1">
              <a:spcBef>
                <a:spcPts val="1075"/>
              </a:spcBef>
              <a:buFontTx/>
              <a:buAutoNum type="alphaUcPeriod"/>
            </a:pPr>
            <a:r>
              <a:rPr lang="en-US" altLang="en-US" sz="2200">
                <a:latin typeface="Arial" panose="020B0604020202020204" pitchFamily="34" charset="0"/>
              </a:rPr>
              <a:t>It takes more energy to raise the temperature while keeping the volume constant.</a:t>
            </a:r>
          </a:p>
          <a:p>
            <a:pPr lvl="1" eaLnBrk="1" hangingPunct="1">
              <a:spcBef>
                <a:spcPts val="1075"/>
              </a:spcBef>
              <a:buFontTx/>
              <a:buAutoNum type="alphaUcPeriod"/>
            </a:pPr>
            <a:r>
              <a:rPr lang="en-US" altLang="en-US" sz="2200">
                <a:latin typeface="Arial" panose="020B0604020202020204" pitchFamily="34" charset="0"/>
              </a:rPr>
              <a:t>It takes more energy to raise the temperature while keeping the pressure constant.</a:t>
            </a:r>
          </a:p>
          <a:p>
            <a:pPr lvl="1" eaLnBrk="1" hangingPunct="1">
              <a:spcBef>
                <a:spcPts val="1075"/>
              </a:spcBef>
              <a:buFontTx/>
              <a:buAutoNum type="alphaUcPeriod"/>
            </a:pPr>
            <a:r>
              <a:rPr lang="en-US" altLang="en-US" sz="2200">
                <a:latin typeface="Arial" panose="020B0604020202020204" pitchFamily="34" charset="0"/>
              </a:rPr>
              <a:t>The heat energy is the same in both cases.</a:t>
            </a:r>
          </a:p>
        </p:txBody>
      </p:sp>
      <p:sp>
        <p:nvSpPr>
          <p:cNvPr id="1012741" name="Rectangle 5"/>
          <p:cNvSpPr>
            <a:spLocks/>
          </p:cNvSpPr>
          <p:nvPr/>
        </p:nvSpPr>
        <p:spPr bwMode="auto">
          <a:xfrm>
            <a:off x="8074025" y="6524625"/>
            <a:ext cx="1065213"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12-54</a:t>
            </a:r>
          </a:p>
        </p:txBody>
      </p:sp>
      <p:pic>
        <p:nvPicPr>
          <p:cNvPr id="1012742" name="PRS Question Icon" descr="PRS Question Icon"/>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26567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8" name="Rectangle 4"/>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 </a:t>
            </a:r>
          </a:p>
        </p:txBody>
      </p:sp>
      <p:sp>
        <p:nvSpPr>
          <p:cNvPr id="1014789" name="Rectangle 5"/>
          <p:cNvSpPr>
            <a:spLocks/>
          </p:cNvSpPr>
          <p:nvPr/>
        </p:nvSpPr>
        <p:spPr bwMode="auto">
          <a:xfrm>
            <a:off x="558800" y="733425"/>
            <a:ext cx="8161338"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71563" indent="-541338" algn="l" defTabSz="822325">
              <a:defRPr sz="2400">
                <a:solidFill>
                  <a:schemeClr val="tx1"/>
                </a:solidFill>
                <a:latin typeface="Times New Roman" panose="02020603050405020304" pitchFamily="18" charset="0"/>
              </a:defRPr>
            </a:lvl2pPr>
            <a:lvl3pPr marL="1414463" algn="l" defTabSz="822325">
              <a:defRPr sz="2400">
                <a:solidFill>
                  <a:schemeClr val="tx1"/>
                </a:solidFill>
                <a:latin typeface="Times New Roman" panose="02020603050405020304" pitchFamily="18" charset="0"/>
              </a:defRPr>
            </a:lvl3pPr>
            <a:lvl4pPr marL="1416050"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Suppose you have a sample of gas at 10°C that you need to warm up to 20°C. Which will take more heat energy: raising the temperature while keeping the pressure constant or raising the temperature while keeping the volume constant?</a:t>
            </a:r>
          </a:p>
          <a:p>
            <a:pPr lvl="1" eaLnBrk="1" hangingPunct="1">
              <a:spcBef>
                <a:spcPts val="1075"/>
              </a:spcBef>
              <a:buFontTx/>
              <a:buAutoNum type="alphaUcPeriod"/>
            </a:pPr>
            <a:r>
              <a:rPr lang="en-US" altLang="en-US" sz="2200">
                <a:latin typeface="Arial" panose="020B0604020202020204" pitchFamily="34" charset="0"/>
              </a:rPr>
              <a:t>It takes more energy to raise the temperature while keeping the volume constant.</a:t>
            </a:r>
          </a:p>
          <a:p>
            <a:pPr lvl="1" eaLnBrk="1" hangingPunct="1">
              <a:spcBef>
                <a:spcPts val="1075"/>
              </a:spcBef>
              <a:buFontTx/>
              <a:buAutoNum type="alphaUcPeriod"/>
            </a:pPr>
            <a:r>
              <a:rPr lang="en-US" altLang="en-US" sz="2200" b="1">
                <a:solidFill>
                  <a:srgbClr val="662A6D"/>
                </a:solidFill>
                <a:latin typeface="Arial" panose="020B0604020202020204" pitchFamily="34" charset="0"/>
              </a:rPr>
              <a:t>It takes more energy to raise the temperature while keeping the pressure constant.</a:t>
            </a:r>
            <a:endParaRPr lang="en-US" altLang="en-US" sz="2200">
              <a:latin typeface="Arial" panose="020B0604020202020204" pitchFamily="34" charset="0"/>
            </a:endParaRPr>
          </a:p>
          <a:p>
            <a:pPr lvl="1" eaLnBrk="1" hangingPunct="1">
              <a:spcBef>
                <a:spcPts val="1075"/>
              </a:spcBef>
              <a:buFontTx/>
              <a:buAutoNum type="alphaUcPeriod"/>
            </a:pPr>
            <a:r>
              <a:rPr lang="en-US" altLang="en-US" sz="2200">
                <a:latin typeface="Arial" panose="020B0604020202020204" pitchFamily="34" charset="0"/>
              </a:rPr>
              <a:t>The heat energy is the same in both cases.</a:t>
            </a:r>
          </a:p>
        </p:txBody>
      </p:sp>
      <p:sp>
        <p:nvSpPr>
          <p:cNvPr id="1014791" name="Rectangle 7"/>
          <p:cNvSpPr>
            <a:spLocks/>
          </p:cNvSpPr>
          <p:nvPr/>
        </p:nvSpPr>
        <p:spPr bwMode="auto">
          <a:xfrm>
            <a:off x="8074025" y="6524625"/>
            <a:ext cx="1065213" cy="2952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12-55</a:t>
            </a:r>
          </a:p>
        </p:txBody>
      </p:sp>
    </p:spTree>
    <p:extLst>
      <p:ext uri="{BB962C8B-B14F-4D97-AF65-F5344CB8AC3E}">
        <p14:creationId xmlns:p14="http://schemas.microsoft.com/office/powerpoint/2010/main" val="161726034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ChSum_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376" y="2177553"/>
            <a:ext cx="6182385" cy="4497884"/>
          </a:xfrm>
          <a:prstGeom prst="rect">
            <a:avLst/>
          </a:prstGeom>
        </p:spPr>
      </p:pic>
      <p:sp>
        <p:nvSpPr>
          <p:cNvPr id="5" name="Rectangle 4"/>
          <p:cNvSpPr/>
          <p:nvPr/>
        </p:nvSpPr>
        <p:spPr>
          <a:xfrm>
            <a:off x="532765" y="0"/>
            <a:ext cx="8307441"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smtClean="0">
                <a:ln/>
                <a:solidFill>
                  <a:schemeClr val="accent3"/>
                </a:solidFill>
              </a:rPr>
              <a:t>What about functions that make weird shapes?</a:t>
            </a:r>
            <a:endParaRPr lang="en-US" sz="5400" b="1" cap="none" spc="0" dirty="0">
              <a:ln/>
              <a:solidFill>
                <a:schemeClr val="accent3"/>
              </a:solidFill>
              <a:effectLst/>
            </a:endParaRPr>
          </a:p>
        </p:txBody>
      </p:sp>
      <mc:AlternateContent xmlns:mc="http://schemas.openxmlformats.org/markup-compatibility/2006">
        <mc:Choice xmlns:a14="http://schemas.microsoft.com/office/drawing/2010/main" Requires="a14">
          <p:sp>
            <p:nvSpPr>
              <p:cNvPr id="6" name="TextBox 5"/>
              <p:cNvSpPr txBox="1"/>
              <p:nvPr/>
            </p:nvSpPr>
            <p:spPr>
              <a:xfrm>
                <a:off x="318580" y="2619761"/>
                <a:ext cx="2448940" cy="67710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𝑊</m:t>
                      </m:r>
                      <m:r>
                        <a:rPr lang="en-US" sz="4400" b="0" i="1" smtClean="0">
                          <a:latin typeface="Cambria Math" panose="02040503050406030204" pitchFamily="18" charset="0"/>
                        </a:rPr>
                        <m:t>=</m:t>
                      </m:r>
                      <m:r>
                        <a:rPr lang="en-US" sz="4400" b="0" i="1" smtClean="0">
                          <a:latin typeface="Cambria Math" panose="02040503050406030204" pitchFamily="18" charset="0"/>
                        </a:rPr>
                        <m:t>𝑝</m:t>
                      </m:r>
                      <m:r>
                        <a:rPr lang="en-US" sz="4400" b="0" i="1" smtClean="0">
                          <a:latin typeface="Cambria Math" panose="02040503050406030204" pitchFamily="18" charset="0"/>
                          <a:ea typeface="Cambria Math" panose="02040503050406030204" pitchFamily="18" charset="0"/>
                        </a:rPr>
                        <m:t>∆</m:t>
                      </m:r>
                      <m:r>
                        <a:rPr lang="en-US" sz="4400" b="0" i="1" smtClean="0">
                          <a:latin typeface="Cambria Math" panose="02040503050406030204" pitchFamily="18" charset="0"/>
                          <a:ea typeface="Cambria Math" panose="02040503050406030204" pitchFamily="18" charset="0"/>
                        </a:rPr>
                        <m:t>𝑉</m:t>
                      </m:r>
                    </m:oMath>
                  </m:oMathPara>
                </a14:m>
                <a:endParaRPr lang="en-US" sz="4400" dirty="0"/>
              </a:p>
            </p:txBody>
          </p:sp>
        </mc:Choice>
        <mc:Fallback>
          <p:sp>
            <p:nvSpPr>
              <p:cNvPr id="6" name="TextBox 5"/>
              <p:cNvSpPr txBox="1">
                <a:spLocks noRot="1" noChangeAspect="1" noMove="1" noResize="1" noEditPoints="1" noAdjustHandles="1" noChangeArrowheads="1" noChangeShapeType="1" noTextEdit="1"/>
              </p:cNvSpPr>
              <p:nvPr/>
            </p:nvSpPr>
            <p:spPr>
              <a:xfrm>
                <a:off x="318580" y="2619761"/>
                <a:ext cx="2448940" cy="677108"/>
              </a:xfrm>
              <a:prstGeom prst="rect">
                <a:avLst/>
              </a:prstGeom>
              <a:blipFill rotWithShape="0">
                <a:blip r:embed="rId4"/>
                <a:stretch>
                  <a:fillRect/>
                </a:stretch>
              </a:blipFill>
            </p:spPr>
            <p:txBody>
              <a:bodyPr/>
              <a:lstStyle/>
              <a:p>
                <a:r>
                  <a:rPr lang="en-US">
                    <a:noFill/>
                  </a:rPr>
                  <a:t> </a:t>
                </a:r>
              </a:p>
            </p:txBody>
          </p:sp>
        </mc:Fallback>
      </mc:AlternateContent>
      <p:sp>
        <p:nvSpPr>
          <p:cNvPr id="3" name="&quot;No&quot; Symbol 2"/>
          <p:cNvSpPr/>
          <p:nvPr/>
        </p:nvSpPr>
        <p:spPr>
          <a:xfrm>
            <a:off x="297632" y="1631982"/>
            <a:ext cx="2788468" cy="2652665"/>
          </a:xfrm>
          <a:prstGeom prst="noSmoking">
            <a:avLst>
              <a:gd name="adj" fmla="val 9528"/>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32765" y="4888871"/>
            <a:ext cx="1715021" cy="369332"/>
          </a:xfrm>
          <a:prstGeom prst="rect">
            <a:avLst/>
          </a:prstGeom>
          <a:noFill/>
        </p:spPr>
        <p:txBody>
          <a:bodyPr wrap="none" rtlCol="0">
            <a:spAutoFit/>
          </a:bodyPr>
          <a:lstStyle/>
          <a:p>
            <a:r>
              <a:rPr lang="en-US" dirty="0" smtClean="0"/>
              <a:t>Not that simple!</a:t>
            </a:r>
            <a:endParaRPr lang="en-US" dirty="0"/>
          </a:p>
        </p:txBody>
      </p:sp>
      <p:sp>
        <p:nvSpPr>
          <p:cNvPr id="9" name="Freeform 8"/>
          <p:cNvSpPr/>
          <p:nvPr/>
        </p:nvSpPr>
        <p:spPr>
          <a:xfrm>
            <a:off x="4291343" y="3232087"/>
            <a:ext cx="3177766" cy="2788467"/>
          </a:xfrm>
          <a:custGeom>
            <a:avLst/>
            <a:gdLst>
              <a:gd name="connsiteX0" fmla="*/ 135802 w 3123446"/>
              <a:gd name="connsiteY0" fmla="*/ 2788467 h 2788467"/>
              <a:gd name="connsiteX1" fmla="*/ 0 w 3123446"/>
              <a:gd name="connsiteY1" fmla="*/ 0 h 2788467"/>
              <a:gd name="connsiteX2" fmla="*/ 135802 w 3123446"/>
              <a:gd name="connsiteY2" fmla="*/ 624689 h 2788467"/>
              <a:gd name="connsiteX3" fmla="*/ 452674 w 3123446"/>
              <a:gd name="connsiteY3" fmla="*/ 1213164 h 2788467"/>
              <a:gd name="connsiteX4" fmla="*/ 751438 w 3123446"/>
              <a:gd name="connsiteY4" fmla="*/ 1520982 h 2788467"/>
              <a:gd name="connsiteX5" fmla="*/ 1131684 w 3123446"/>
              <a:gd name="connsiteY5" fmla="*/ 1756372 h 2788467"/>
              <a:gd name="connsiteX6" fmla="*/ 1647731 w 3123446"/>
              <a:gd name="connsiteY6" fmla="*/ 1973656 h 2788467"/>
              <a:gd name="connsiteX7" fmla="*/ 2372008 w 3123446"/>
              <a:gd name="connsiteY7" fmla="*/ 2145671 h 2788467"/>
              <a:gd name="connsiteX8" fmla="*/ 3123446 w 3123446"/>
              <a:gd name="connsiteY8" fmla="*/ 2245260 h 2788467"/>
              <a:gd name="connsiteX9" fmla="*/ 3123446 w 3123446"/>
              <a:gd name="connsiteY9" fmla="*/ 2743200 h 2788467"/>
              <a:gd name="connsiteX10" fmla="*/ 3123446 w 3123446"/>
              <a:gd name="connsiteY10" fmla="*/ 2779414 h 2788467"/>
              <a:gd name="connsiteX11" fmla="*/ 135802 w 3123446"/>
              <a:gd name="connsiteY11" fmla="*/ 2788467 h 278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446" h="2788467">
                <a:moveTo>
                  <a:pt x="135802" y="2788467"/>
                </a:moveTo>
                <a:lnTo>
                  <a:pt x="0" y="0"/>
                </a:lnTo>
                <a:lnTo>
                  <a:pt x="135802" y="624689"/>
                </a:lnTo>
                <a:lnTo>
                  <a:pt x="452674" y="1213164"/>
                </a:lnTo>
                <a:lnTo>
                  <a:pt x="751438" y="1520982"/>
                </a:lnTo>
                <a:lnTo>
                  <a:pt x="1131684" y="1756372"/>
                </a:lnTo>
                <a:lnTo>
                  <a:pt x="1647731" y="1973656"/>
                </a:lnTo>
                <a:lnTo>
                  <a:pt x="2372008" y="2145671"/>
                </a:lnTo>
                <a:lnTo>
                  <a:pt x="3123446" y="2245260"/>
                </a:lnTo>
                <a:lnTo>
                  <a:pt x="3123446" y="2743200"/>
                </a:lnTo>
                <a:lnTo>
                  <a:pt x="3123446" y="2779414"/>
                </a:lnTo>
                <a:lnTo>
                  <a:pt x="135802" y="278846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9923" y="5519319"/>
            <a:ext cx="3183885" cy="923330"/>
          </a:xfrm>
          <a:prstGeom prst="rect">
            <a:avLst/>
          </a:prstGeom>
          <a:noFill/>
        </p:spPr>
        <p:txBody>
          <a:bodyPr wrap="none" lIns="91440" tIns="45720" rIns="91440" bIns="45720">
            <a:spAutoFit/>
          </a:bodyPr>
          <a:lstStyle/>
          <a:p>
            <a:pPr algn="ctr"/>
            <a:r>
              <a:rPr lang="en-US" sz="5400" b="0" cap="none" spc="0" dirty="0" err="1" smtClean="0">
                <a:ln w="0"/>
                <a:solidFill>
                  <a:schemeClr val="accent1"/>
                </a:solidFill>
                <a:effectLst>
                  <a:outerShdw blurRad="38100" dist="25400" dir="5400000" algn="ctr" rotWithShape="0">
                    <a:srgbClr val="6E747A">
                      <a:alpha val="43000"/>
                    </a:srgbClr>
                  </a:outerShdw>
                </a:effectLst>
              </a:rPr>
              <a:t>Isothermic</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7643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7"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ChSum_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356" y="2434042"/>
            <a:ext cx="5301744" cy="4241395"/>
          </a:xfrm>
          <a:prstGeom prst="rect">
            <a:avLst/>
          </a:prstGeom>
        </p:spPr>
      </p:pic>
      <p:sp>
        <p:nvSpPr>
          <p:cNvPr id="5" name="Rectangle 4"/>
          <p:cNvSpPr/>
          <p:nvPr/>
        </p:nvSpPr>
        <p:spPr>
          <a:xfrm>
            <a:off x="496116" y="3939093"/>
            <a:ext cx="2813591"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Adiabatic</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88778" y="195309"/>
            <a:ext cx="8547242"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smtClean="0">
                <a:ln/>
                <a:solidFill>
                  <a:schemeClr val="accent3"/>
                </a:solidFill>
              </a:rPr>
              <a:t>What do you call the process with no heat change?</a:t>
            </a:r>
            <a:endParaRPr lang="en-US" sz="5400" b="1" cap="none" spc="0" dirty="0">
              <a:ln/>
              <a:solidFill>
                <a:schemeClr val="accent3"/>
              </a:solidFill>
              <a:effectLst/>
            </a:endParaRPr>
          </a:p>
        </p:txBody>
      </p:sp>
    </p:spTree>
    <p:extLst>
      <p:ext uri="{BB962C8B-B14F-4D97-AF65-F5344CB8AC3E}">
        <p14:creationId xmlns:p14="http://schemas.microsoft.com/office/powerpoint/2010/main" val="211729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P12_104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614" y="1469754"/>
            <a:ext cx="7149660" cy="5023121"/>
          </a:xfrm>
          <a:prstGeom prst="rect">
            <a:avLst/>
          </a:prstGeom>
        </p:spPr>
      </p:pic>
      <p:sp>
        <p:nvSpPr>
          <p:cNvPr id="3" name="Rectangle 2"/>
          <p:cNvSpPr/>
          <p:nvPr/>
        </p:nvSpPr>
        <p:spPr>
          <a:xfrm>
            <a:off x="1138640" y="181299"/>
            <a:ext cx="660039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What’s going on here?</a:t>
            </a:r>
            <a:endParaRPr lang="en-US" sz="5400" b="1" cap="none" spc="0" dirty="0">
              <a:ln/>
              <a:solidFill>
                <a:schemeClr val="accent3"/>
              </a:solidFill>
              <a:effectLst/>
            </a:endParaRPr>
          </a:p>
        </p:txBody>
      </p:sp>
    </p:spTree>
    <p:extLst>
      <p:ext uri="{BB962C8B-B14F-4D97-AF65-F5344CB8AC3E}">
        <p14:creationId xmlns:p14="http://schemas.microsoft.com/office/powerpoint/2010/main" val="9512289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12_24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5254" y="1754326"/>
            <a:ext cx="5128482" cy="4771521"/>
          </a:xfrm>
          <a:prstGeom prst="rect">
            <a:avLst/>
          </a:prstGeom>
        </p:spPr>
      </p:pic>
      <p:sp>
        <p:nvSpPr>
          <p:cNvPr id="5" name="Rectangle 4"/>
          <p:cNvSpPr/>
          <p:nvPr/>
        </p:nvSpPr>
        <p:spPr>
          <a:xfrm>
            <a:off x="532765" y="0"/>
            <a:ext cx="8307441"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smtClean="0">
                <a:ln/>
                <a:solidFill>
                  <a:schemeClr val="accent3"/>
                </a:solidFill>
              </a:rPr>
              <a:t>What is the work done</a:t>
            </a:r>
            <a:r>
              <a:rPr lang="en-US" sz="5400" b="1" dirty="0" smtClean="0">
                <a:ln/>
                <a:solidFill>
                  <a:srgbClr val="FF0000"/>
                </a:solidFill>
              </a:rPr>
              <a:t> ON </a:t>
            </a:r>
            <a:r>
              <a:rPr lang="en-US" sz="5400" b="1" dirty="0" smtClean="0">
                <a:ln/>
                <a:solidFill>
                  <a:schemeClr val="accent3"/>
                </a:solidFill>
              </a:rPr>
              <a:t>the gas through this cycle?</a:t>
            </a:r>
            <a:endParaRPr lang="en-US" sz="5400" b="1" cap="none" spc="0" dirty="0">
              <a:ln/>
              <a:solidFill>
                <a:schemeClr val="accent3"/>
              </a:solidFill>
              <a:effectLst/>
            </a:endParaRPr>
          </a:p>
        </p:txBody>
      </p:sp>
      <p:cxnSp>
        <p:nvCxnSpPr>
          <p:cNvPr id="6" name="Straight Connector 5"/>
          <p:cNvCxnSpPr/>
          <p:nvPr/>
        </p:nvCxnSpPr>
        <p:spPr>
          <a:xfrm flipH="1">
            <a:off x="3897297" y="2922085"/>
            <a:ext cx="3506680"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897297" y="5142982"/>
            <a:ext cx="3506680"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5496757" y="2922085"/>
            <a:ext cx="16276" cy="3421201"/>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7387701" y="2959080"/>
            <a:ext cx="16276" cy="3421201"/>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06637" y="2737419"/>
            <a:ext cx="578876" cy="369332"/>
          </a:xfrm>
          <a:prstGeom prst="rect">
            <a:avLst/>
          </a:prstGeom>
          <a:noFill/>
        </p:spPr>
        <p:txBody>
          <a:bodyPr wrap="none" rtlCol="0">
            <a:spAutoFit/>
          </a:bodyPr>
          <a:lstStyle/>
          <a:p>
            <a:r>
              <a:rPr lang="en-US" dirty="0" smtClean="0"/>
              <a:t>3 Pa</a:t>
            </a:r>
            <a:endParaRPr lang="en-US" dirty="0"/>
          </a:p>
        </p:txBody>
      </p:sp>
      <p:sp>
        <p:nvSpPr>
          <p:cNvPr id="13" name="TextBox 12"/>
          <p:cNvSpPr txBox="1"/>
          <p:nvPr/>
        </p:nvSpPr>
        <p:spPr>
          <a:xfrm>
            <a:off x="3291868" y="4958316"/>
            <a:ext cx="578876" cy="369332"/>
          </a:xfrm>
          <a:prstGeom prst="rect">
            <a:avLst/>
          </a:prstGeom>
          <a:noFill/>
        </p:spPr>
        <p:txBody>
          <a:bodyPr wrap="none" rtlCol="0">
            <a:spAutoFit/>
          </a:bodyPr>
          <a:lstStyle/>
          <a:p>
            <a:r>
              <a:rPr lang="en-US" dirty="0" smtClean="0"/>
              <a:t>1 Pa</a:t>
            </a:r>
            <a:endParaRPr lang="en-US" dirty="0"/>
          </a:p>
        </p:txBody>
      </p:sp>
      <p:sp>
        <p:nvSpPr>
          <p:cNvPr id="14" name="TextBox 13"/>
          <p:cNvSpPr txBox="1"/>
          <p:nvPr/>
        </p:nvSpPr>
        <p:spPr>
          <a:xfrm>
            <a:off x="4686485" y="6377452"/>
            <a:ext cx="1553952" cy="369332"/>
          </a:xfrm>
          <a:prstGeom prst="rect">
            <a:avLst/>
          </a:prstGeom>
          <a:noFill/>
        </p:spPr>
        <p:txBody>
          <a:bodyPr wrap="none" rtlCol="0">
            <a:spAutoFit/>
          </a:bodyPr>
          <a:lstStyle/>
          <a:p>
            <a:r>
              <a:rPr lang="en-US" dirty="0" smtClean="0"/>
              <a:t>2 cubic meters</a:t>
            </a:r>
            <a:endParaRPr lang="en-US" dirty="0"/>
          </a:p>
        </p:txBody>
      </p:sp>
      <p:sp>
        <p:nvSpPr>
          <p:cNvPr id="15" name="TextBox 14"/>
          <p:cNvSpPr txBox="1"/>
          <p:nvPr/>
        </p:nvSpPr>
        <p:spPr>
          <a:xfrm>
            <a:off x="6689054" y="6377452"/>
            <a:ext cx="1553952" cy="369332"/>
          </a:xfrm>
          <a:prstGeom prst="rect">
            <a:avLst/>
          </a:prstGeom>
          <a:noFill/>
        </p:spPr>
        <p:txBody>
          <a:bodyPr wrap="none" rtlCol="0">
            <a:spAutoFit/>
          </a:bodyPr>
          <a:lstStyle/>
          <a:p>
            <a:r>
              <a:rPr lang="en-US" dirty="0" smtClean="0"/>
              <a:t>4 cubic meters</a:t>
            </a:r>
            <a:endParaRPr lang="en-US" dirty="0"/>
          </a:p>
        </p:txBody>
      </p:sp>
      <mc:AlternateContent xmlns:mc="http://schemas.openxmlformats.org/markup-compatibility/2006">
        <mc:Choice xmlns:a14="http://schemas.microsoft.com/office/drawing/2010/main" Requires="a14">
          <p:sp>
            <p:nvSpPr>
              <p:cNvPr id="16" name="TextBox 15"/>
              <p:cNvSpPr txBox="1"/>
              <p:nvPr/>
            </p:nvSpPr>
            <p:spPr>
              <a:xfrm>
                <a:off x="399710" y="3670803"/>
                <a:ext cx="2929200" cy="55399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𝑊</m:t>
                          </m:r>
                        </m:e>
                        <m:sub>
                          <m:r>
                            <a:rPr lang="en-US" sz="3600" b="0" i="1" smtClean="0">
                              <a:latin typeface="Cambria Math" panose="02040503050406030204" pitchFamily="18" charset="0"/>
                            </a:rPr>
                            <m:t>𝑎</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𝑊</m:t>
                          </m:r>
                        </m:e>
                        <m:sub>
                          <m:r>
                            <a:rPr lang="en-US" sz="3600" b="0" i="1" smtClean="0">
                              <a:latin typeface="Cambria Math" panose="02040503050406030204" pitchFamily="18" charset="0"/>
                            </a:rPr>
                            <m:t>𝑏</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𝑊</m:t>
                          </m:r>
                        </m:e>
                        <m:sub>
                          <m:r>
                            <a:rPr lang="en-US" sz="3600" b="0" i="1" smtClean="0">
                              <a:latin typeface="Cambria Math" panose="02040503050406030204" pitchFamily="18" charset="0"/>
                            </a:rPr>
                            <m:t>𝑐</m:t>
                          </m:r>
                        </m:sub>
                      </m:sSub>
                    </m:oMath>
                  </m:oMathPara>
                </a14:m>
                <a:endParaRPr lang="en-US" sz="3600" dirty="0"/>
              </a:p>
            </p:txBody>
          </p:sp>
        </mc:Choice>
        <mc:Fallback>
          <p:sp>
            <p:nvSpPr>
              <p:cNvPr id="16" name="TextBox 15"/>
              <p:cNvSpPr txBox="1">
                <a:spLocks noRot="1" noChangeAspect="1" noMove="1" noResize="1" noEditPoints="1" noAdjustHandles="1" noChangeArrowheads="1" noChangeShapeType="1" noTextEdit="1"/>
              </p:cNvSpPr>
              <p:nvPr/>
            </p:nvSpPr>
            <p:spPr>
              <a:xfrm>
                <a:off x="399710" y="3670803"/>
                <a:ext cx="2929200" cy="553998"/>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8515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p:cNvSpPr>
          <p:nvPr/>
        </p:nvSpPr>
        <p:spPr bwMode="auto">
          <a:xfrm>
            <a:off x="558800" y="733425"/>
            <a:ext cx="8137525"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71563" indent="-541338" algn="l" defTabSz="822325">
              <a:defRPr sz="2400">
                <a:solidFill>
                  <a:schemeClr val="tx1"/>
                </a:solidFill>
                <a:latin typeface="Times New Roman" panose="02020603050405020304" pitchFamily="18" charset="0"/>
              </a:defRPr>
            </a:lvl2pPr>
            <a:lvl3pPr marL="1196975" algn="l" defTabSz="822325">
              <a:defRPr sz="2400">
                <a:solidFill>
                  <a:schemeClr val="tx1"/>
                </a:solidFill>
                <a:latin typeface="Times New Roman" panose="02020603050405020304" pitchFamily="18" charset="0"/>
              </a:defRPr>
            </a:lvl3pPr>
            <a:lvl4pPr marL="13112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When I do work on a gas in an adiabatic process, compressing it, I add energy to the gas. Where does this energy go?</a:t>
            </a:r>
          </a:p>
          <a:p>
            <a:pPr lvl="1" eaLnBrk="1" hangingPunct="1">
              <a:spcBef>
                <a:spcPts val="1075"/>
              </a:spcBef>
              <a:buFontTx/>
              <a:buAutoNum type="alphaUcPeriod"/>
            </a:pPr>
            <a:r>
              <a:rPr lang="en-US" altLang="en-US" sz="2200">
                <a:latin typeface="Arial" panose="020B0604020202020204" pitchFamily="34" charset="0"/>
              </a:rPr>
              <a:t>The energy is transferred as heat to the environment.</a:t>
            </a:r>
          </a:p>
          <a:p>
            <a:pPr lvl="1" eaLnBrk="1" hangingPunct="1">
              <a:spcBef>
                <a:spcPts val="1075"/>
              </a:spcBef>
              <a:buFontTx/>
              <a:buAutoNum type="alphaUcPeriod"/>
            </a:pPr>
            <a:r>
              <a:rPr lang="en-US" altLang="en-US" sz="2200">
                <a:latin typeface="Arial" panose="020B0604020202020204" pitchFamily="34" charset="0"/>
              </a:rPr>
              <a:t>The energy is converted to thermal energy of the gas.</a:t>
            </a:r>
          </a:p>
          <a:p>
            <a:pPr lvl="1" eaLnBrk="1" hangingPunct="1">
              <a:spcBef>
                <a:spcPts val="1075"/>
              </a:spcBef>
              <a:buFontTx/>
              <a:buAutoNum type="alphaUcPeriod"/>
            </a:pPr>
            <a:r>
              <a:rPr lang="en-US" altLang="en-US" sz="2200">
                <a:latin typeface="Arial" panose="020B0604020202020204" pitchFamily="34" charset="0"/>
              </a:rPr>
              <a:t>The energy converts the phase of the gas.</a:t>
            </a:r>
          </a:p>
        </p:txBody>
      </p:sp>
      <p:sp>
        <p:nvSpPr>
          <p:cNvPr id="1016836" name="Rectangle 4"/>
          <p:cNvSpPr>
            <a:spLocks/>
          </p:cNvSpPr>
          <p:nvPr/>
        </p:nvSpPr>
        <p:spPr bwMode="auto">
          <a:xfrm>
            <a:off x="558800" y="138113"/>
            <a:ext cx="57372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Additional Questions</a:t>
            </a:r>
          </a:p>
        </p:txBody>
      </p:sp>
      <p:sp>
        <p:nvSpPr>
          <p:cNvPr id="1016837" name="Rectangle 5"/>
          <p:cNvSpPr>
            <a:spLocks/>
          </p:cNvSpPr>
          <p:nvPr/>
        </p:nvSpPr>
        <p:spPr bwMode="auto">
          <a:xfrm>
            <a:off x="8072438" y="6524625"/>
            <a:ext cx="1065212"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12-56</a:t>
            </a:r>
          </a:p>
        </p:txBody>
      </p:sp>
      <p:pic>
        <p:nvPicPr>
          <p:cNvPr id="1016838" name="PRS Question Icon" descr="PRS Question Icon"/>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321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4" name="Rectangle 4"/>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 </a:t>
            </a:r>
          </a:p>
        </p:txBody>
      </p:sp>
      <p:sp>
        <p:nvSpPr>
          <p:cNvPr id="1018885" name="Rectangle 5"/>
          <p:cNvSpPr>
            <a:spLocks/>
          </p:cNvSpPr>
          <p:nvPr/>
        </p:nvSpPr>
        <p:spPr bwMode="auto">
          <a:xfrm>
            <a:off x="558800" y="733425"/>
            <a:ext cx="8137525"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71563" indent="-541338" algn="l" defTabSz="822325">
              <a:defRPr sz="2400">
                <a:solidFill>
                  <a:schemeClr val="tx1"/>
                </a:solidFill>
                <a:latin typeface="Times New Roman" panose="02020603050405020304" pitchFamily="18" charset="0"/>
              </a:defRPr>
            </a:lvl2pPr>
            <a:lvl3pPr marL="1196975" algn="l" defTabSz="822325">
              <a:defRPr sz="2400">
                <a:solidFill>
                  <a:schemeClr val="tx1"/>
                </a:solidFill>
                <a:latin typeface="Times New Roman" panose="02020603050405020304" pitchFamily="18" charset="0"/>
              </a:defRPr>
            </a:lvl3pPr>
            <a:lvl4pPr marL="13112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When I do work on a gas in an adiabatic process, compressing it, I add energy to the gas. Where does this energy go?</a:t>
            </a:r>
          </a:p>
          <a:p>
            <a:pPr lvl="1" eaLnBrk="1" hangingPunct="1">
              <a:spcBef>
                <a:spcPts val="1075"/>
              </a:spcBef>
              <a:buFontTx/>
              <a:buAutoNum type="alphaUcPeriod"/>
            </a:pPr>
            <a:r>
              <a:rPr lang="en-US" altLang="en-US" sz="2200">
                <a:latin typeface="Arial" panose="020B0604020202020204" pitchFamily="34" charset="0"/>
              </a:rPr>
              <a:t>The energy is transferred as heat to the environment.</a:t>
            </a:r>
          </a:p>
          <a:p>
            <a:pPr lvl="1" eaLnBrk="1" hangingPunct="1">
              <a:spcBef>
                <a:spcPts val="1075"/>
              </a:spcBef>
              <a:buFontTx/>
              <a:buAutoNum type="alphaUcPeriod"/>
            </a:pPr>
            <a:r>
              <a:rPr lang="en-US" altLang="en-US" sz="2200" b="1">
                <a:solidFill>
                  <a:srgbClr val="662A6D"/>
                </a:solidFill>
                <a:latin typeface="Arial" panose="020B0604020202020204" pitchFamily="34" charset="0"/>
              </a:rPr>
              <a:t>The energy is converted to thermal energy of the gas.</a:t>
            </a:r>
            <a:endParaRPr lang="en-US" altLang="en-US" sz="2200">
              <a:latin typeface="Arial" panose="020B0604020202020204" pitchFamily="34" charset="0"/>
            </a:endParaRPr>
          </a:p>
          <a:p>
            <a:pPr lvl="1" eaLnBrk="1" hangingPunct="1">
              <a:spcBef>
                <a:spcPts val="1075"/>
              </a:spcBef>
              <a:buFontTx/>
              <a:buAutoNum type="alphaUcPeriod"/>
            </a:pPr>
            <a:r>
              <a:rPr lang="en-US" altLang="en-US" sz="2200">
                <a:latin typeface="Arial" panose="020B0604020202020204" pitchFamily="34" charset="0"/>
              </a:rPr>
              <a:t>The energy converts the phase of the gas.</a:t>
            </a:r>
          </a:p>
        </p:txBody>
      </p:sp>
      <p:sp>
        <p:nvSpPr>
          <p:cNvPr id="1018886" name="Rectangle 6"/>
          <p:cNvSpPr>
            <a:spLocks/>
          </p:cNvSpPr>
          <p:nvPr/>
        </p:nvSpPr>
        <p:spPr bwMode="auto">
          <a:xfrm>
            <a:off x="8069263" y="6524625"/>
            <a:ext cx="1065212" cy="2952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12-57</a:t>
            </a:r>
          </a:p>
        </p:txBody>
      </p:sp>
    </p:spTree>
    <p:extLst>
      <p:ext uri="{BB962C8B-B14F-4D97-AF65-F5344CB8AC3E}">
        <p14:creationId xmlns:p14="http://schemas.microsoft.com/office/powerpoint/2010/main" val="415879295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P12_026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414" y="1340527"/>
            <a:ext cx="5956305" cy="5334909"/>
          </a:xfrm>
          <a:prstGeom prst="rect">
            <a:avLst/>
          </a:prstGeom>
        </p:spPr>
      </p:pic>
      <p:sp>
        <p:nvSpPr>
          <p:cNvPr id="5" name="TextBox 4"/>
          <p:cNvSpPr txBox="1"/>
          <p:nvPr/>
        </p:nvSpPr>
        <p:spPr>
          <a:xfrm>
            <a:off x="259807" y="195309"/>
            <a:ext cx="8331912" cy="107721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3200" dirty="0" smtClean="0"/>
              <a:t>What is the work done </a:t>
            </a:r>
            <a:r>
              <a:rPr lang="en-US" sz="3200" b="1" dirty="0" smtClean="0"/>
              <a:t>ON</a:t>
            </a:r>
            <a:r>
              <a:rPr lang="en-US" sz="3200" dirty="0" smtClean="0"/>
              <a:t> the gas for this isotherm?</a:t>
            </a:r>
            <a:endParaRPr lang="en-US" sz="3200" dirty="0"/>
          </a:p>
        </p:txBody>
      </p:sp>
    </p:spTree>
    <p:extLst>
      <p:ext uri="{BB962C8B-B14F-4D97-AF65-F5344CB8AC3E}">
        <p14:creationId xmlns:p14="http://schemas.microsoft.com/office/powerpoint/2010/main" val="28339044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9" name="Rectangle 3"/>
          <p:cNvSpPr>
            <a:spLocks/>
          </p:cNvSpPr>
          <p:nvPr/>
        </p:nvSpPr>
        <p:spPr bwMode="auto">
          <a:xfrm>
            <a:off x="569913" y="733425"/>
            <a:ext cx="5086350" cy="425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indent="-35401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A sample of gas is in a cylinder with a moveable piston. The force on the piston can be varied, altering the pressure and volume. A sample of gas is taken from an initial state to a final state following a curve on a </a:t>
            </a:r>
            <a:r>
              <a:rPr lang="en-US" altLang="en-US" sz="2200" i="1">
                <a:latin typeface="Arial" panose="020B0604020202020204" pitchFamily="34" charset="0"/>
              </a:rPr>
              <a:t>pV</a:t>
            </a:r>
            <a:r>
              <a:rPr lang="en-US" altLang="en-US" sz="2200">
                <a:latin typeface="Arial" panose="020B0604020202020204" pitchFamily="34" charset="0"/>
              </a:rPr>
              <a:t> diagram at right. The final temperature is</a:t>
            </a:r>
          </a:p>
          <a:p>
            <a:pPr lvl="1" eaLnBrk="1" hangingPunct="1">
              <a:spcBef>
                <a:spcPts val="1075"/>
              </a:spcBef>
              <a:buFontTx/>
              <a:buAutoNum type="alphaUcPeriod"/>
            </a:pPr>
            <a:r>
              <a:rPr lang="en-US" altLang="en-US" sz="2200">
                <a:latin typeface="Arial" panose="020B0604020202020204" pitchFamily="34" charset="0"/>
              </a:rPr>
              <a:t>higher than the initial temperature.</a:t>
            </a:r>
          </a:p>
          <a:p>
            <a:pPr lvl="1" eaLnBrk="1" hangingPunct="1">
              <a:spcBef>
                <a:spcPts val="1075"/>
              </a:spcBef>
              <a:buFontTx/>
              <a:buAutoNum type="alphaUcPeriod"/>
            </a:pPr>
            <a:r>
              <a:rPr lang="en-US" altLang="en-US" sz="2200">
                <a:latin typeface="Arial" panose="020B0604020202020204" pitchFamily="34" charset="0"/>
              </a:rPr>
              <a:t>the same as the initial temperature.</a:t>
            </a:r>
          </a:p>
          <a:p>
            <a:pPr lvl="1" eaLnBrk="1" hangingPunct="1">
              <a:spcBef>
                <a:spcPts val="1075"/>
              </a:spcBef>
              <a:buFontTx/>
              <a:buAutoNum type="alphaUcPeriod"/>
            </a:pPr>
            <a:r>
              <a:rPr lang="en-US" altLang="en-US" sz="2200">
                <a:latin typeface="Arial" panose="020B0604020202020204" pitchFamily="34" charset="0"/>
              </a:rPr>
              <a:t>lower than the initial temperature.</a:t>
            </a:r>
          </a:p>
        </p:txBody>
      </p:sp>
      <p:pic>
        <p:nvPicPr>
          <p:cNvPr id="997380" name="Picture 4" descr="12 ig p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775" y="822325"/>
            <a:ext cx="3290888" cy="2951163"/>
          </a:xfrm>
          <a:prstGeom prst="rect">
            <a:avLst/>
          </a:prstGeom>
          <a:noFill/>
          <a:extLst>
            <a:ext uri="{909E8E84-426E-40DD-AFC4-6F175D3DCCD1}">
              <a14:hiddenFill xmlns:a14="http://schemas.microsoft.com/office/drawing/2010/main">
                <a:solidFill>
                  <a:srgbClr val="FFFFFF"/>
                </a:solidFill>
              </a14:hiddenFill>
            </a:ext>
          </a:extLst>
        </p:spPr>
      </p:pic>
      <p:sp>
        <p:nvSpPr>
          <p:cNvPr id="997382" name="Rectangle 6"/>
          <p:cNvSpPr>
            <a:spLocks/>
          </p:cNvSpPr>
          <p:nvPr/>
        </p:nvSpPr>
        <p:spPr bwMode="auto">
          <a:xfrm>
            <a:off x="558800" y="138113"/>
            <a:ext cx="8013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Checking Understanding: Gas-Law Processes</a:t>
            </a:r>
          </a:p>
        </p:txBody>
      </p:sp>
      <p:sp>
        <p:nvSpPr>
          <p:cNvPr id="997383" name="Rectangle 7"/>
          <p:cNvSpPr>
            <a:spLocks/>
          </p:cNvSpPr>
          <p:nvPr/>
        </p:nvSpPr>
        <p:spPr bwMode="auto">
          <a:xfrm>
            <a:off x="8064500" y="6524625"/>
            <a:ext cx="1065213" cy="29527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12-35</a:t>
            </a:r>
          </a:p>
        </p:txBody>
      </p:sp>
      <p:pic>
        <p:nvPicPr>
          <p:cNvPr id="997384" name="PRS Question Icon" descr="PRS Question Icon"/>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18586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6" name="Rectangle 4"/>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 </a:t>
            </a:r>
          </a:p>
        </p:txBody>
      </p:sp>
      <p:sp>
        <p:nvSpPr>
          <p:cNvPr id="955397" name="Rectangle 5"/>
          <p:cNvSpPr>
            <a:spLocks/>
          </p:cNvSpPr>
          <p:nvPr/>
        </p:nvSpPr>
        <p:spPr bwMode="auto">
          <a:xfrm>
            <a:off x="571500" y="733425"/>
            <a:ext cx="8161338" cy="489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09575" indent="-409575" algn="l" defTabSz="822325">
              <a:defRPr sz="2400">
                <a:solidFill>
                  <a:schemeClr val="tx1"/>
                </a:solidFill>
                <a:latin typeface="Times New Roman" panose="02020603050405020304" pitchFamily="18" charset="0"/>
              </a:defRPr>
            </a:lvl1pPr>
            <a:lvl2pPr marL="1066800" indent="-546100" algn="l" defTabSz="822325">
              <a:defRPr sz="2400">
                <a:solidFill>
                  <a:schemeClr val="tx1"/>
                </a:solidFill>
                <a:latin typeface="Times New Roman" panose="02020603050405020304" pitchFamily="18" charset="0"/>
              </a:defRPr>
            </a:lvl2pPr>
            <a:lvl3pPr marL="1273175" indent="-204788" algn="l" defTabSz="822325">
              <a:defRPr sz="2400">
                <a:solidFill>
                  <a:schemeClr val="tx1"/>
                </a:solidFill>
                <a:latin typeface="Times New Roman" panose="02020603050405020304" pitchFamily="18" charset="0"/>
              </a:defRPr>
            </a:lvl3pPr>
            <a:lvl4pPr marL="1549400" indent="-206375" algn="l" defTabSz="822325">
              <a:defRPr sz="2400">
                <a:solidFill>
                  <a:schemeClr val="tx1"/>
                </a:solidFill>
                <a:latin typeface="Times New Roman" panose="02020603050405020304" pitchFamily="18" charset="0"/>
              </a:defRPr>
            </a:lvl4pPr>
            <a:lvl5pPr marL="1857375" indent="-206375" algn="l" defTabSz="822325">
              <a:defRPr sz="2400">
                <a:solidFill>
                  <a:schemeClr val="tx1"/>
                </a:solidFill>
                <a:latin typeface="Times New Roman" panose="02020603050405020304" pitchFamily="18" charset="0"/>
              </a:defRPr>
            </a:lvl5pPr>
            <a:lvl6pPr marL="2314575" indent="-206375" defTabSz="822325" eaLnBrk="0" fontAlgn="base" hangingPunct="0">
              <a:spcBef>
                <a:spcPct val="0"/>
              </a:spcBef>
              <a:spcAft>
                <a:spcPct val="0"/>
              </a:spcAft>
              <a:defRPr sz="2400">
                <a:solidFill>
                  <a:schemeClr val="tx1"/>
                </a:solidFill>
                <a:latin typeface="Times New Roman" panose="02020603050405020304" pitchFamily="18" charset="0"/>
              </a:defRPr>
            </a:lvl6pPr>
            <a:lvl7pPr marL="2771775" indent="-206375" defTabSz="822325" eaLnBrk="0" fontAlgn="base" hangingPunct="0">
              <a:spcBef>
                <a:spcPct val="0"/>
              </a:spcBef>
              <a:spcAft>
                <a:spcPct val="0"/>
              </a:spcAft>
              <a:defRPr sz="2400">
                <a:solidFill>
                  <a:schemeClr val="tx1"/>
                </a:solidFill>
                <a:latin typeface="Times New Roman" panose="02020603050405020304" pitchFamily="18" charset="0"/>
              </a:defRPr>
            </a:lvl7pPr>
            <a:lvl8pPr marL="3228975" indent="-206375" defTabSz="822325" eaLnBrk="0" fontAlgn="base" hangingPunct="0">
              <a:spcBef>
                <a:spcPct val="0"/>
              </a:spcBef>
              <a:spcAft>
                <a:spcPct val="0"/>
              </a:spcAft>
              <a:defRPr sz="2400">
                <a:solidFill>
                  <a:schemeClr val="tx1"/>
                </a:solidFill>
                <a:latin typeface="Times New Roman" panose="02020603050405020304" pitchFamily="18" charset="0"/>
              </a:defRPr>
            </a:lvl8pPr>
            <a:lvl9pPr marL="3686175" indent="-206375"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buFont typeface="Arial" panose="020B0604020202020204" pitchFamily="34" charset="0"/>
              <a:buAutoNum type="arabicPeriod" startAt="2"/>
            </a:pPr>
            <a:r>
              <a:rPr lang="en-US" altLang="en-US" sz="2200" dirty="0">
                <a:latin typeface="Arial" panose="020B0604020202020204" pitchFamily="34" charset="0"/>
              </a:rPr>
              <a:t>A sample of nitrogen gas is in a </a:t>
            </a:r>
            <a:r>
              <a:rPr lang="en-US" altLang="en-US" sz="2200" b="1" i="1" dirty="0">
                <a:latin typeface="Arial" panose="020B0604020202020204" pitchFamily="34" charset="0"/>
              </a:rPr>
              <a:t>sealed</a:t>
            </a:r>
            <a:r>
              <a:rPr lang="en-US" altLang="en-US" sz="2200" dirty="0">
                <a:latin typeface="Arial" panose="020B0604020202020204" pitchFamily="34" charset="0"/>
              </a:rPr>
              <a:t> container with a </a:t>
            </a:r>
            <a:r>
              <a:rPr lang="en-US" altLang="en-US" sz="2200" b="1" i="1" dirty="0">
                <a:latin typeface="Arial" panose="020B0604020202020204" pitchFamily="34" charset="0"/>
              </a:rPr>
              <a:t>constant volume</a:t>
            </a:r>
            <a:r>
              <a:rPr lang="en-US" altLang="en-US" sz="2200" dirty="0">
                <a:latin typeface="Arial" panose="020B0604020202020204" pitchFamily="34" charset="0"/>
              </a:rPr>
              <a:t>. </a:t>
            </a:r>
            <a:r>
              <a:rPr lang="en-US" altLang="en-US" sz="2200" b="1" i="1" dirty="0">
                <a:solidFill>
                  <a:srgbClr val="C00000"/>
                </a:solidFill>
                <a:latin typeface="Arial" panose="020B0604020202020204" pitchFamily="34" charset="0"/>
              </a:rPr>
              <a:t>Heat is added</a:t>
            </a:r>
            <a:r>
              <a:rPr lang="en-US" altLang="en-US" sz="2200" b="1" dirty="0">
                <a:solidFill>
                  <a:srgbClr val="C00000"/>
                </a:solidFill>
                <a:latin typeface="Arial" panose="020B0604020202020204" pitchFamily="34" charset="0"/>
              </a:rPr>
              <a:t> </a:t>
            </a:r>
            <a:r>
              <a:rPr lang="en-US" altLang="en-US" sz="2200" dirty="0">
                <a:latin typeface="Arial" panose="020B0604020202020204" pitchFamily="34" charset="0"/>
              </a:rPr>
              <a:t>to the gas. The </a:t>
            </a:r>
            <a:r>
              <a:rPr lang="en-US" altLang="en-US" sz="2200" dirty="0" smtClean="0">
                <a:latin typeface="Arial" panose="020B0604020202020204" pitchFamily="34" charset="0"/>
              </a:rPr>
              <a:t>pressure</a:t>
            </a:r>
            <a:endParaRPr lang="en-US" altLang="en-US" sz="2200" dirty="0">
              <a:latin typeface="Arial" panose="020B0604020202020204" pitchFamily="34" charset="0"/>
            </a:endParaRPr>
          </a:p>
          <a:p>
            <a:pPr lvl="1" eaLnBrk="1" hangingPunct="1">
              <a:lnSpc>
                <a:spcPct val="70000"/>
              </a:lnSpc>
              <a:spcBef>
                <a:spcPts val="1075"/>
              </a:spcBef>
              <a:buFont typeface="Arial" panose="020B0604020202020204" pitchFamily="34" charset="0"/>
              <a:buAutoNum type="alphaUcPeriod"/>
            </a:pPr>
            <a:r>
              <a:rPr lang="en-US" altLang="en-US" sz="2200" b="1" dirty="0">
                <a:solidFill>
                  <a:srgbClr val="662A6D"/>
                </a:solidFill>
                <a:latin typeface="Arial" panose="020B0604020202020204" pitchFamily="34" charset="0"/>
              </a:rPr>
              <a:t>increases</a:t>
            </a:r>
            <a:endParaRPr lang="en-US" altLang="en-US" sz="2200" dirty="0">
              <a:latin typeface="Arial" panose="020B0604020202020204" pitchFamily="34" charset="0"/>
            </a:endParaRP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stays the same</a:t>
            </a: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decreases	</a:t>
            </a:r>
          </a:p>
          <a:p>
            <a:pPr lvl="1" eaLnBrk="1" hangingPunct="1">
              <a:lnSpc>
                <a:spcPct val="70000"/>
              </a:lnSpc>
              <a:spcBef>
                <a:spcPts val="1075"/>
              </a:spcBef>
              <a:buFont typeface="Arial" panose="020B0604020202020204" pitchFamily="34" charset="0"/>
              <a:buAutoNum type="alphaUcPeriod"/>
            </a:pPr>
            <a:r>
              <a:rPr lang="en-US" altLang="en-US" sz="2200" dirty="0">
                <a:latin typeface="Arial" panose="020B0604020202020204" pitchFamily="34" charset="0"/>
              </a:rPr>
              <a:t>can’t be determined with the information given</a:t>
            </a:r>
          </a:p>
        </p:txBody>
      </p:sp>
      <p:sp>
        <p:nvSpPr>
          <p:cNvPr id="955398" name="Rectangle 6"/>
          <p:cNvSpPr>
            <a:spLocks/>
          </p:cNvSpPr>
          <p:nvPr/>
        </p:nvSpPr>
        <p:spPr bwMode="auto">
          <a:xfrm>
            <a:off x="8151813" y="6524625"/>
            <a:ext cx="965200" cy="2952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12-9</a:t>
            </a:r>
          </a:p>
        </p:txBody>
      </p:sp>
      <mc:AlternateContent xmlns:mc="http://schemas.openxmlformats.org/markup-compatibility/2006">
        <mc:Choice xmlns:a14="http://schemas.microsoft.com/office/drawing/2010/main" Requires="a14">
          <p:sp>
            <p:nvSpPr>
              <p:cNvPr id="5" name="TextBox 4"/>
              <p:cNvSpPr txBox="1"/>
              <p:nvPr/>
            </p:nvSpPr>
            <p:spPr>
              <a:xfrm>
                <a:off x="2880804" y="4001161"/>
                <a:ext cx="2412712" cy="55399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𝑝𝑉</m:t>
                      </m:r>
                      <m:r>
                        <a:rPr lang="en-US" sz="3600" b="0" i="1" smtClean="0">
                          <a:latin typeface="Cambria Math" panose="02040503050406030204" pitchFamily="18" charset="0"/>
                        </a:rPr>
                        <m:t>=</m:t>
                      </m:r>
                      <m:r>
                        <a:rPr lang="en-US" sz="3600" b="0" i="1" smtClean="0">
                          <a:latin typeface="Cambria Math" panose="02040503050406030204" pitchFamily="18" charset="0"/>
                        </a:rPr>
                        <m:t>𝑁</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𝑘</m:t>
                          </m:r>
                        </m:e>
                        <m:sub>
                          <m:r>
                            <a:rPr lang="en-US" sz="3600" b="0" i="1" smtClean="0">
                              <a:latin typeface="Cambria Math" panose="02040503050406030204" pitchFamily="18" charset="0"/>
                            </a:rPr>
                            <m:t>𝐵</m:t>
                          </m:r>
                        </m:sub>
                      </m:sSub>
                      <m:r>
                        <a:rPr lang="en-US" sz="3600" b="0" i="1" smtClean="0">
                          <a:latin typeface="Cambria Math" panose="02040503050406030204" pitchFamily="18" charset="0"/>
                        </a:rPr>
                        <m:t>𝑇</m:t>
                      </m:r>
                    </m:oMath>
                  </m:oMathPara>
                </a14:m>
                <a:endParaRPr lang="en-US" sz="3600" dirty="0"/>
              </a:p>
            </p:txBody>
          </p:sp>
        </mc:Choice>
        <mc:Fallback>
          <p:sp>
            <p:nvSpPr>
              <p:cNvPr id="5" name="TextBox 4"/>
              <p:cNvSpPr txBox="1">
                <a:spLocks noRot="1" noChangeAspect="1" noMove="1" noResize="1" noEditPoints="1" noAdjustHandles="1" noChangeArrowheads="1" noChangeShapeType="1" noTextEdit="1"/>
              </p:cNvSpPr>
              <p:nvPr/>
            </p:nvSpPr>
            <p:spPr>
              <a:xfrm>
                <a:off x="2880804" y="4001161"/>
                <a:ext cx="2412712" cy="553998"/>
              </a:xfrm>
              <a:prstGeom prst="rect">
                <a:avLst/>
              </a:prstGeom>
              <a:blipFill rotWithShape="0">
                <a:blip r:embed="rId4"/>
                <a:stretch>
                  <a:fillRect/>
                </a:stretch>
              </a:blipFill>
            </p:spPr>
            <p:txBody>
              <a:bodyPr/>
              <a:lstStyle/>
              <a:p>
                <a:r>
                  <a:rPr lang="en-US">
                    <a:noFill/>
                  </a:rPr>
                  <a:t> </a:t>
                </a:r>
              </a:p>
            </p:txBody>
          </p:sp>
        </mc:Fallback>
      </mc:AlternateContent>
      <p:sp>
        <p:nvSpPr>
          <p:cNvPr id="14" name="Rounded Rectangle 13"/>
          <p:cNvSpPr/>
          <p:nvPr/>
        </p:nvSpPr>
        <p:spPr>
          <a:xfrm>
            <a:off x="4459015" y="3962545"/>
            <a:ext cx="416038" cy="648984"/>
          </a:xfrm>
          <a:prstGeom prst="round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7" name="Rectangle 16"/>
          <p:cNvSpPr/>
          <p:nvPr/>
        </p:nvSpPr>
        <p:spPr>
          <a:xfrm>
            <a:off x="3350994" y="4593774"/>
            <a:ext cx="1287917"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cap="none" spc="0" dirty="0" smtClean="0">
                <a:ln/>
                <a:solidFill>
                  <a:schemeClr val="accent4"/>
                </a:solidFill>
                <a:effectLst/>
              </a:rPr>
              <a:t>constant</a:t>
            </a:r>
            <a:endParaRPr lang="en-US" sz="2400" b="1" cap="none" spc="0" dirty="0">
              <a:ln/>
              <a:solidFill>
                <a:schemeClr val="accent4"/>
              </a:solidFill>
              <a:effectLst/>
            </a:endParaRPr>
          </a:p>
        </p:txBody>
      </p:sp>
      <p:sp>
        <p:nvSpPr>
          <p:cNvPr id="21" name="Rounded Rectangle 20"/>
          <p:cNvSpPr/>
          <p:nvPr/>
        </p:nvSpPr>
        <p:spPr>
          <a:xfrm>
            <a:off x="4042977" y="3953668"/>
            <a:ext cx="416038" cy="648984"/>
          </a:xfrm>
          <a:prstGeom prst="round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2" name="Rounded Rectangle 21"/>
          <p:cNvSpPr/>
          <p:nvPr/>
        </p:nvSpPr>
        <p:spPr>
          <a:xfrm>
            <a:off x="3208476" y="3931552"/>
            <a:ext cx="416038" cy="648984"/>
          </a:xfrm>
          <a:prstGeom prst="round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Up Arrow 17"/>
          <p:cNvSpPr/>
          <p:nvPr/>
        </p:nvSpPr>
        <p:spPr>
          <a:xfrm>
            <a:off x="4946989" y="3195962"/>
            <a:ext cx="274591" cy="805200"/>
          </a:xfrm>
          <a:prstGeom prst="upArrow">
            <a:avLst>
              <a:gd name="adj1" fmla="val 30602"/>
              <a:gd name="adj2" fmla="val 7909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Up Arrow 24"/>
          <p:cNvSpPr/>
          <p:nvPr/>
        </p:nvSpPr>
        <p:spPr>
          <a:xfrm>
            <a:off x="2921535" y="3195962"/>
            <a:ext cx="274591" cy="805200"/>
          </a:xfrm>
          <a:prstGeom prst="upArrow">
            <a:avLst>
              <a:gd name="adj1" fmla="val 30602"/>
              <a:gd name="adj2" fmla="val 7909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69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21" grpId="0" animBg="1"/>
      <p:bldP spid="22" grpId="0" animBg="1"/>
      <p:bldP spid="18"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427" name="Picture 3" descr="12 ig p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775" y="822325"/>
            <a:ext cx="3290888" cy="2951163"/>
          </a:xfrm>
          <a:prstGeom prst="rect">
            <a:avLst/>
          </a:prstGeom>
          <a:noFill/>
          <a:extLst>
            <a:ext uri="{909E8E84-426E-40DD-AFC4-6F175D3DCCD1}">
              <a14:hiddenFill xmlns:a14="http://schemas.microsoft.com/office/drawing/2010/main">
                <a:solidFill>
                  <a:srgbClr val="FFFFFF"/>
                </a:solidFill>
              </a14:hiddenFill>
            </a:ext>
          </a:extLst>
        </p:spPr>
      </p:pic>
      <p:sp>
        <p:nvSpPr>
          <p:cNvPr id="999429" name="Rectangle 5"/>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 </a:t>
            </a:r>
          </a:p>
        </p:txBody>
      </p:sp>
      <p:sp>
        <p:nvSpPr>
          <p:cNvPr id="999430" name="Rectangle 6"/>
          <p:cNvSpPr>
            <a:spLocks/>
          </p:cNvSpPr>
          <p:nvPr/>
        </p:nvSpPr>
        <p:spPr bwMode="auto">
          <a:xfrm>
            <a:off x="569913" y="733425"/>
            <a:ext cx="5086350" cy="425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indent="-35401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A sample of gas is in a cylinder with a moveable piston. The force on the piston can be varied, altering the pressure and volume. A sample of gas is taken from an initial state to a final state following a curve on a </a:t>
            </a:r>
            <a:r>
              <a:rPr lang="en-US" altLang="en-US" sz="2200" i="1">
                <a:latin typeface="Arial" panose="020B0604020202020204" pitchFamily="34" charset="0"/>
              </a:rPr>
              <a:t>pV</a:t>
            </a:r>
            <a:r>
              <a:rPr lang="en-US" altLang="en-US" sz="2200">
                <a:latin typeface="Arial" panose="020B0604020202020204" pitchFamily="34" charset="0"/>
              </a:rPr>
              <a:t> diagram at right. The final temperature is</a:t>
            </a:r>
          </a:p>
          <a:p>
            <a:pPr lvl="1" eaLnBrk="1" hangingPunct="1">
              <a:spcBef>
                <a:spcPts val="1075"/>
              </a:spcBef>
              <a:buFontTx/>
              <a:buAutoNum type="alphaUcPeriod"/>
            </a:pPr>
            <a:r>
              <a:rPr lang="en-US" altLang="en-US" sz="2200">
                <a:latin typeface="Arial" panose="020B0604020202020204" pitchFamily="34" charset="0"/>
              </a:rPr>
              <a:t>higher than the initial temperature.</a:t>
            </a:r>
          </a:p>
          <a:p>
            <a:pPr lvl="1" eaLnBrk="1" hangingPunct="1">
              <a:spcBef>
                <a:spcPts val="1075"/>
              </a:spcBef>
              <a:buFontTx/>
              <a:buAutoNum type="alphaUcPeriod"/>
            </a:pPr>
            <a:r>
              <a:rPr lang="en-US" altLang="en-US" sz="2200" b="1">
                <a:solidFill>
                  <a:srgbClr val="662A6D"/>
                </a:solidFill>
                <a:latin typeface="Arial" panose="020B0604020202020204" pitchFamily="34" charset="0"/>
              </a:rPr>
              <a:t>the same as the initial temperature.</a:t>
            </a:r>
            <a:endParaRPr lang="en-US" altLang="en-US" sz="2200" b="1">
              <a:latin typeface="Arial" panose="020B0604020202020204" pitchFamily="34" charset="0"/>
            </a:endParaRPr>
          </a:p>
          <a:p>
            <a:pPr lvl="1" eaLnBrk="1" hangingPunct="1">
              <a:spcBef>
                <a:spcPts val="1075"/>
              </a:spcBef>
              <a:buFontTx/>
              <a:buAutoNum type="alphaUcPeriod"/>
            </a:pPr>
            <a:r>
              <a:rPr lang="en-US" altLang="en-US" sz="2200">
                <a:latin typeface="Arial" panose="020B0604020202020204" pitchFamily="34" charset="0"/>
              </a:rPr>
              <a:t>lower than the initial temperature.</a:t>
            </a:r>
          </a:p>
        </p:txBody>
      </p:sp>
      <p:sp>
        <p:nvSpPr>
          <p:cNvPr id="999431" name="Rectangle 7"/>
          <p:cNvSpPr>
            <a:spLocks/>
          </p:cNvSpPr>
          <p:nvPr/>
        </p:nvSpPr>
        <p:spPr bwMode="auto">
          <a:xfrm>
            <a:off x="8064500" y="6524625"/>
            <a:ext cx="1065213"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12-36</a:t>
            </a:r>
          </a:p>
        </p:txBody>
      </p:sp>
    </p:spTree>
    <p:extLst>
      <p:ext uri="{BB962C8B-B14F-4D97-AF65-F5344CB8AC3E}">
        <p14:creationId xmlns:p14="http://schemas.microsoft.com/office/powerpoint/2010/main" val="378427710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P12_102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187" y="1123617"/>
            <a:ext cx="6992349" cy="5551820"/>
          </a:xfrm>
          <a:prstGeom prst="rect">
            <a:avLst/>
          </a:prstGeom>
        </p:spPr>
      </p:pic>
      <p:sp>
        <p:nvSpPr>
          <p:cNvPr id="5" name="TextBox 4"/>
          <p:cNvSpPr txBox="1"/>
          <p:nvPr/>
        </p:nvSpPr>
        <p:spPr>
          <a:xfrm>
            <a:off x="568172" y="381740"/>
            <a:ext cx="8365816"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dirty="0" smtClean="0"/>
              <a:t>What is the work done </a:t>
            </a:r>
            <a:r>
              <a:rPr lang="en-US" sz="3200" b="1" dirty="0" smtClean="0"/>
              <a:t>BY</a:t>
            </a:r>
            <a:r>
              <a:rPr lang="en-US" sz="3200" dirty="0" smtClean="0"/>
              <a:t> the gas through 1-2-3?</a:t>
            </a:r>
            <a:endParaRPr lang="en-US" sz="3200" dirty="0"/>
          </a:p>
        </p:txBody>
      </p:sp>
    </p:spTree>
    <p:extLst>
      <p:ext uri="{BB962C8B-B14F-4D97-AF65-F5344CB8AC3E}">
        <p14:creationId xmlns:p14="http://schemas.microsoft.com/office/powerpoint/2010/main" val="34799981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ChangeArrowheads="1"/>
          </p:cNvSpPr>
          <p:nvPr>
            <p:ph type="body" idx="1"/>
          </p:nvPr>
        </p:nvSpPr>
        <p:spPr bwMode="auto">
          <a:xfrm>
            <a:off x="569913" y="733425"/>
            <a:ext cx="8161337" cy="4400550"/>
          </a:xfrm>
          <a:solidFill>
            <a:srgbClr val="FFFFFF"/>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indent="0">
              <a:buFont typeface="Wingdings" panose="05000000000000000000" pitchFamily="2" charset="2"/>
              <a:buNone/>
            </a:pPr>
            <a:r>
              <a:rPr lang="en-US" altLang="en-US" sz="2200">
                <a:latin typeface="Arial" panose="020B0604020202020204" pitchFamily="34" charset="0"/>
              </a:rPr>
              <a:t>A child has been given a helium balloon. Ignoring repeated parental suggestions of tying it to his wrist, he lets it go so that it rapidly rises into the sky. As the balloon rises, it expands, because the pressure of the atmosphere decreases. Ignoring heat exchanges with the atmosphere (a good approximation if it rises quickly) what will happen to the temperature of the balloon? Will it increase, decrease, or stay the same? Explain.</a:t>
            </a:r>
          </a:p>
        </p:txBody>
      </p:sp>
      <p:sp>
        <p:nvSpPr>
          <p:cNvPr id="1001475" name="Rectangle 3"/>
          <p:cNvSpPr>
            <a:spLocks/>
          </p:cNvSpPr>
          <p:nvPr/>
        </p:nvSpPr>
        <p:spPr bwMode="auto">
          <a:xfrm>
            <a:off x="558800" y="138113"/>
            <a:ext cx="48561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76199" dir="2700000" algn="ctr" rotWithShape="0">
                    <a:srgbClr val="808080">
                      <a:alpha val="75000"/>
                    </a:srgbClr>
                  </a:outerShdw>
                </a:effectLst>
              </a14:hiddenEffects>
            </a:ext>
          </a:extLst>
        </p:spPr>
        <p:txBody>
          <a:bodyPr lIns="0" tIns="0" rIns="0" bIns="0">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Example Problem</a:t>
            </a:r>
          </a:p>
        </p:txBody>
      </p:sp>
      <p:sp>
        <p:nvSpPr>
          <p:cNvPr id="1001477" name="Rectangle 5"/>
          <p:cNvSpPr>
            <a:spLocks/>
          </p:cNvSpPr>
          <p:nvPr/>
        </p:nvSpPr>
        <p:spPr bwMode="auto">
          <a:xfrm>
            <a:off x="8064500" y="6524625"/>
            <a:ext cx="1065213"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12-38</a:t>
            </a:r>
          </a:p>
        </p:txBody>
      </p:sp>
      <p:sp>
        <p:nvSpPr>
          <p:cNvPr id="2" name="TextBox 1"/>
          <p:cNvSpPr txBox="1"/>
          <p:nvPr/>
        </p:nvSpPr>
        <p:spPr>
          <a:xfrm>
            <a:off x="1313894" y="4252404"/>
            <a:ext cx="6281660" cy="954107"/>
          </a:xfrm>
          <a:prstGeom prst="rect">
            <a:avLst/>
          </a:prstGeom>
          <a:noFill/>
        </p:spPr>
        <p:txBody>
          <a:bodyPr wrap="square" rtlCol="0">
            <a:spAutoFit/>
          </a:bodyPr>
          <a:lstStyle/>
          <a:p>
            <a:r>
              <a:rPr lang="en-US" sz="2800" dirty="0" smtClean="0"/>
              <a:t>If heat rises, why is cold on top of a mountain?</a:t>
            </a:r>
            <a:endParaRPr lang="en-US" sz="2800" dirty="0"/>
          </a:p>
        </p:txBody>
      </p:sp>
    </p:spTree>
    <p:extLst>
      <p:ext uri="{BB962C8B-B14F-4D97-AF65-F5344CB8AC3E}">
        <p14:creationId xmlns:p14="http://schemas.microsoft.com/office/powerpoint/2010/main" val="300345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P12_082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03" y="1207643"/>
            <a:ext cx="8546592" cy="5285232"/>
          </a:xfrm>
          <a:prstGeom prst="rect">
            <a:avLst/>
          </a:prstGeom>
        </p:spPr>
      </p:pic>
      <p:sp>
        <p:nvSpPr>
          <p:cNvPr id="5" name="TextBox 4"/>
          <p:cNvSpPr txBox="1"/>
          <p:nvPr/>
        </p:nvSpPr>
        <p:spPr>
          <a:xfrm>
            <a:off x="568172" y="381740"/>
            <a:ext cx="6806735"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dirty="0" smtClean="0"/>
              <a:t>What is the work done </a:t>
            </a:r>
            <a:r>
              <a:rPr lang="en-US" sz="3200" b="1" dirty="0" smtClean="0"/>
              <a:t>BY</a:t>
            </a:r>
            <a:r>
              <a:rPr lang="en-US" sz="3200" dirty="0" smtClean="0"/>
              <a:t> the gas here?</a:t>
            </a:r>
            <a:endParaRPr lang="en-US" sz="3200" dirty="0"/>
          </a:p>
        </p:txBody>
      </p:sp>
    </p:spTree>
    <p:extLst>
      <p:ext uri="{BB962C8B-B14F-4D97-AF65-F5344CB8AC3E}">
        <p14:creationId xmlns:p14="http://schemas.microsoft.com/office/powerpoint/2010/main" val="15161695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p:cNvSpPr>
          <p:nvPr/>
        </p:nvSpPr>
        <p:spPr bwMode="auto">
          <a:xfrm>
            <a:off x="569913" y="733425"/>
            <a:ext cx="81153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60450" indent="-541338" algn="l" defTabSz="822325">
              <a:defRPr sz="2400">
                <a:solidFill>
                  <a:schemeClr val="tx1"/>
                </a:solidFill>
                <a:latin typeface="Times New Roman" panose="02020603050405020304" pitchFamily="18" charset="0"/>
              </a:defRPr>
            </a:lvl2pPr>
            <a:lvl3pPr marL="1290638" indent="-206375" algn="l" defTabSz="822325">
              <a:defRPr sz="2400">
                <a:solidFill>
                  <a:schemeClr val="tx1"/>
                </a:solidFill>
                <a:latin typeface="Times New Roman" panose="02020603050405020304" pitchFamily="18" charset="0"/>
              </a:defRPr>
            </a:lvl3pPr>
            <a:lvl4pPr marL="1497013" indent="-204788" algn="l" defTabSz="822325">
              <a:defRPr sz="2400">
                <a:solidFill>
                  <a:schemeClr val="tx1"/>
                </a:solidFill>
                <a:latin typeface="Times New Roman" panose="02020603050405020304" pitchFamily="18" charset="0"/>
              </a:defRPr>
            </a:lvl4pPr>
            <a:lvl5pPr marL="1851025" indent="-204788" algn="l" defTabSz="822325">
              <a:defRPr sz="2400">
                <a:solidFill>
                  <a:schemeClr val="tx1"/>
                </a:solidFill>
                <a:latin typeface="Times New Roman" panose="02020603050405020304" pitchFamily="18" charset="0"/>
              </a:defRPr>
            </a:lvl5pPr>
            <a:lvl6pPr marL="2308225" indent="-204788" defTabSz="822325" eaLnBrk="0" fontAlgn="base" hangingPunct="0">
              <a:spcBef>
                <a:spcPct val="0"/>
              </a:spcBef>
              <a:spcAft>
                <a:spcPct val="0"/>
              </a:spcAft>
              <a:defRPr sz="2400">
                <a:solidFill>
                  <a:schemeClr val="tx1"/>
                </a:solidFill>
                <a:latin typeface="Times New Roman" panose="02020603050405020304" pitchFamily="18" charset="0"/>
              </a:defRPr>
            </a:lvl6pPr>
            <a:lvl7pPr marL="2765425" indent="-204788" defTabSz="822325" eaLnBrk="0" fontAlgn="base" hangingPunct="0">
              <a:spcBef>
                <a:spcPct val="0"/>
              </a:spcBef>
              <a:spcAft>
                <a:spcPct val="0"/>
              </a:spcAft>
              <a:defRPr sz="2400">
                <a:solidFill>
                  <a:schemeClr val="tx1"/>
                </a:solidFill>
                <a:latin typeface="Times New Roman" panose="02020603050405020304" pitchFamily="18" charset="0"/>
              </a:defRPr>
            </a:lvl7pPr>
            <a:lvl8pPr marL="3222625" indent="-204788" defTabSz="822325" eaLnBrk="0" fontAlgn="base" hangingPunct="0">
              <a:spcBef>
                <a:spcPct val="0"/>
              </a:spcBef>
              <a:spcAft>
                <a:spcPct val="0"/>
              </a:spcAft>
              <a:defRPr sz="2400">
                <a:solidFill>
                  <a:schemeClr val="tx1"/>
                </a:solidFill>
                <a:latin typeface="Times New Roman" panose="02020603050405020304" pitchFamily="18" charset="0"/>
              </a:defRPr>
            </a:lvl8pPr>
            <a:lvl9pPr marL="3679825" indent="-20478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A child attending a carnival in a quaint seaside town has been given a spherical helium balloon that is 30 cm in diameter.</a:t>
            </a:r>
          </a:p>
          <a:p>
            <a:pPr eaLnBrk="1" hangingPunct="1"/>
            <a:endParaRPr lang="en-US" altLang="en-US" sz="2200">
              <a:latin typeface="Arial" panose="020B0604020202020204" pitchFamily="34" charset="0"/>
            </a:endParaRPr>
          </a:p>
          <a:p>
            <a:pPr lvl="1" eaLnBrk="1" hangingPunct="1">
              <a:buFont typeface="Arial" panose="020B0604020202020204" pitchFamily="34" charset="0"/>
              <a:buAutoNum type="alphaUcPeriod"/>
            </a:pPr>
            <a:r>
              <a:rPr lang="en-US" altLang="en-US" sz="2200">
                <a:latin typeface="Arial" panose="020B0604020202020204" pitchFamily="34" charset="0"/>
              </a:rPr>
              <a:t>How many moles of helium does the balloon contain?</a:t>
            </a:r>
          </a:p>
          <a:p>
            <a:pPr lvl="1" eaLnBrk="1" hangingPunct="1">
              <a:buFont typeface="Arial" panose="020B0604020202020204" pitchFamily="34" charset="0"/>
              <a:buAutoNum type="alphaUcPeriod"/>
            </a:pPr>
            <a:r>
              <a:rPr lang="en-US" altLang="en-US" sz="2200">
                <a:latin typeface="Arial" panose="020B0604020202020204" pitchFamily="34" charset="0"/>
              </a:rPr>
              <a:t>She “wants to keep the balloon fresh,” so she puts in the freezer, cooling it down from the hot 28°C  outside temperature to a frosty –10°C. What will be the diameter of the balloon at this lower temperature?</a:t>
            </a:r>
          </a:p>
        </p:txBody>
      </p:sp>
      <p:sp>
        <p:nvSpPr>
          <p:cNvPr id="1002501" name="Rectangle 5"/>
          <p:cNvSpPr>
            <a:spLocks/>
          </p:cNvSpPr>
          <p:nvPr/>
        </p:nvSpPr>
        <p:spPr bwMode="auto">
          <a:xfrm>
            <a:off x="558800" y="138113"/>
            <a:ext cx="48561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76199" dir="2700000" algn="ctr" rotWithShape="0">
                    <a:srgbClr val="808080">
                      <a:alpha val="75000"/>
                    </a:srgbClr>
                  </a:outerShdw>
                </a:effectLst>
              </a14:hiddenEffects>
            </a:ext>
          </a:extLst>
        </p:spPr>
        <p:txBody>
          <a:bodyPr lIns="0" tIns="0" rIns="0" bIns="0">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Example Problem</a:t>
            </a:r>
          </a:p>
        </p:txBody>
      </p:sp>
      <p:sp>
        <p:nvSpPr>
          <p:cNvPr id="1002502" name="Rectangle 6"/>
          <p:cNvSpPr>
            <a:spLocks/>
          </p:cNvSpPr>
          <p:nvPr/>
        </p:nvSpPr>
        <p:spPr bwMode="auto">
          <a:xfrm>
            <a:off x="8064500" y="6524625"/>
            <a:ext cx="1065213"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12-39</a:t>
            </a:r>
          </a:p>
        </p:txBody>
      </p:sp>
    </p:spTree>
    <p:extLst>
      <p:ext uri="{BB962C8B-B14F-4D97-AF65-F5344CB8AC3E}">
        <p14:creationId xmlns:p14="http://schemas.microsoft.com/office/powerpoint/2010/main" val="40937895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10" name="Rectangle 2"/>
          <p:cNvSpPr>
            <a:spLocks/>
          </p:cNvSpPr>
          <p:nvPr/>
        </p:nvSpPr>
        <p:spPr bwMode="auto">
          <a:xfrm>
            <a:off x="569913" y="733425"/>
            <a:ext cx="81153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60450" indent="-541338" algn="l" defTabSz="822325">
              <a:defRPr sz="2400">
                <a:solidFill>
                  <a:schemeClr val="tx1"/>
                </a:solidFill>
                <a:latin typeface="Times New Roman" panose="02020603050405020304" pitchFamily="18" charset="0"/>
              </a:defRPr>
            </a:lvl2pPr>
            <a:lvl3pPr marL="1290638" indent="-206375" algn="l" defTabSz="822325">
              <a:defRPr sz="2400">
                <a:solidFill>
                  <a:schemeClr val="tx1"/>
                </a:solidFill>
                <a:latin typeface="Times New Roman" panose="02020603050405020304" pitchFamily="18" charset="0"/>
              </a:defRPr>
            </a:lvl3pPr>
            <a:lvl4pPr marL="1497013" indent="-204788" algn="l" defTabSz="822325">
              <a:defRPr sz="2400">
                <a:solidFill>
                  <a:schemeClr val="tx1"/>
                </a:solidFill>
                <a:latin typeface="Times New Roman" panose="02020603050405020304" pitchFamily="18" charset="0"/>
              </a:defRPr>
            </a:lvl4pPr>
            <a:lvl5pPr marL="1851025" indent="-204788" algn="l" defTabSz="822325">
              <a:defRPr sz="2400">
                <a:solidFill>
                  <a:schemeClr val="tx1"/>
                </a:solidFill>
                <a:latin typeface="Times New Roman" panose="02020603050405020304" pitchFamily="18" charset="0"/>
              </a:defRPr>
            </a:lvl5pPr>
            <a:lvl6pPr marL="2308225" indent="-204788" defTabSz="822325" eaLnBrk="0" fontAlgn="base" hangingPunct="0">
              <a:spcBef>
                <a:spcPct val="0"/>
              </a:spcBef>
              <a:spcAft>
                <a:spcPct val="0"/>
              </a:spcAft>
              <a:defRPr sz="2400">
                <a:solidFill>
                  <a:schemeClr val="tx1"/>
                </a:solidFill>
                <a:latin typeface="Times New Roman" panose="02020603050405020304" pitchFamily="18" charset="0"/>
              </a:defRPr>
            </a:lvl6pPr>
            <a:lvl7pPr marL="2765425" indent="-204788" defTabSz="822325" eaLnBrk="0" fontAlgn="base" hangingPunct="0">
              <a:spcBef>
                <a:spcPct val="0"/>
              </a:spcBef>
              <a:spcAft>
                <a:spcPct val="0"/>
              </a:spcAft>
              <a:defRPr sz="2400">
                <a:solidFill>
                  <a:schemeClr val="tx1"/>
                </a:solidFill>
                <a:latin typeface="Times New Roman" panose="02020603050405020304" pitchFamily="18" charset="0"/>
              </a:defRPr>
            </a:lvl7pPr>
            <a:lvl8pPr marL="3222625" indent="-204788" defTabSz="822325" eaLnBrk="0" fontAlgn="base" hangingPunct="0">
              <a:spcBef>
                <a:spcPct val="0"/>
              </a:spcBef>
              <a:spcAft>
                <a:spcPct val="0"/>
              </a:spcAft>
              <a:defRPr sz="2400">
                <a:solidFill>
                  <a:schemeClr val="tx1"/>
                </a:solidFill>
                <a:latin typeface="Times New Roman" panose="02020603050405020304" pitchFamily="18" charset="0"/>
              </a:defRPr>
            </a:lvl8pPr>
            <a:lvl9pPr marL="3679825" indent="-20478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Your lungs have a volume of approximately 4.0 L. While visiting the seaside on a chilly 10ºC day, you quickly take a deep breath, all your lungs can hold. The air quickly heats up to your body temperature of 37ºC. Assume that you hold the volume of your lungs constant, and that the number of molecules in your lungs stays constant as well. (For a short time, this is a good approximation. Oxygen molecules go out, carbon dioxide molecules go in, but the net flow is small.) What is the increase in pressure inside your lungs?</a:t>
            </a:r>
          </a:p>
        </p:txBody>
      </p:sp>
      <p:sp>
        <p:nvSpPr>
          <p:cNvPr id="1041412" name="Rectangle 4"/>
          <p:cNvSpPr>
            <a:spLocks/>
          </p:cNvSpPr>
          <p:nvPr/>
        </p:nvSpPr>
        <p:spPr bwMode="auto">
          <a:xfrm>
            <a:off x="558800" y="138113"/>
            <a:ext cx="48561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76199" dir="2700000" algn="ctr" rotWithShape="0">
                    <a:srgbClr val="808080">
                      <a:alpha val="75000"/>
                    </a:srgbClr>
                  </a:outerShdw>
                </a:effectLst>
              </a14:hiddenEffects>
            </a:ext>
          </a:extLst>
        </p:spPr>
        <p:txBody>
          <a:bodyPr lIns="0" tIns="0" rIns="0" bIns="0">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Example Problem</a:t>
            </a:r>
          </a:p>
        </p:txBody>
      </p:sp>
      <p:sp>
        <p:nvSpPr>
          <p:cNvPr id="1041413" name="Rectangle 5"/>
          <p:cNvSpPr>
            <a:spLocks/>
          </p:cNvSpPr>
          <p:nvPr/>
        </p:nvSpPr>
        <p:spPr bwMode="auto">
          <a:xfrm>
            <a:off x="8066088" y="6524625"/>
            <a:ext cx="1065212"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12-40</a:t>
            </a:r>
          </a:p>
        </p:txBody>
      </p:sp>
    </p:spTree>
    <p:extLst>
      <p:ext uri="{BB962C8B-B14F-4D97-AF65-F5344CB8AC3E}">
        <p14:creationId xmlns:p14="http://schemas.microsoft.com/office/powerpoint/2010/main" val="196508758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2"/>
          <p:cNvSpPr>
            <a:spLocks/>
          </p:cNvSpPr>
          <p:nvPr/>
        </p:nvSpPr>
        <p:spPr bwMode="auto">
          <a:xfrm>
            <a:off x="558800" y="733425"/>
            <a:ext cx="81502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indent="-354013" algn="l" defTabSz="822325">
              <a:defRPr sz="2400">
                <a:solidFill>
                  <a:schemeClr val="tx1"/>
                </a:solidFill>
                <a:latin typeface="Times New Roman" panose="02020603050405020304" pitchFamily="18" charset="0"/>
              </a:defRPr>
            </a:lvl2pPr>
            <a:lvl3pPr marL="1028700" indent="-206375" algn="l" defTabSz="822325">
              <a:defRPr sz="2400">
                <a:solidFill>
                  <a:schemeClr val="tx1"/>
                </a:solidFill>
                <a:latin typeface="Times New Roman" panose="02020603050405020304" pitchFamily="18" charset="0"/>
              </a:defRPr>
            </a:lvl3pPr>
            <a:lvl4pPr marL="1439863" indent="-204788" algn="l" defTabSz="822325">
              <a:defRPr sz="2400">
                <a:solidFill>
                  <a:schemeClr val="tx1"/>
                </a:solidFill>
                <a:latin typeface="Times New Roman" panose="02020603050405020304" pitchFamily="18" charset="0"/>
              </a:defRPr>
            </a:lvl4pPr>
            <a:lvl5pPr marL="1851025" indent="-204788" algn="l" defTabSz="822325">
              <a:defRPr sz="2400">
                <a:solidFill>
                  <a:schemeClr val="tx1"/>
                </a:solidFill>
                <a:latin typeface="Times New Roman" panose="02020603050405020304" pitchFamily="18" charset="0"/>
              </a:defRPr>
            </a:lvl5pPr>
            <a:lvl6pPr marL="2308225" indent="-204788" defTabSz="822325" eaLnBrk="0" fontAlgn="base" hangingPunct="0">
              <a:spcBef>
                <a:spcPct val="0"/>
              </a:spcBef>
              <a:spcAft>
                <a:spcPct val="0"/>
              </a:spcAft>
              <a:defRPr sz="2400">
                <a:solidFill>
                  <a:schemeClr val="tx1"/>
                </a:solidFill>
                <a:latin typeface="Times New Roman" panose="02020603050405020304" pitchFamily="18" charset="0"/>
              </a:defRPr>
            </a:lvl6pPr>
            <a:lvl7pPr marL="2765425" indent="-204788" defTabSz="822325" eaLnBrk="0" fontAlgn="base" hangingPunct="0">
              <a:spcBef>
                <a:spcPct val="0"/>
              </a:spcBef>
              <a:spcAft>
                <a:spcPct val="0"/>
              </a:spcAft>
              <a:defRPr sz="2400">
                <a:solidFill>
                  <a:schemeClr val="tx1"/>
                </a:solidFill>
                <a:latin typeface="Times New Roman" panose="02020603050405020304" pitchFamily="18" charset="0"/>
              </a:defRPr>
            </a:lvl7pPr>
            <a:lvl8pPr marL="3222625" indent="-204788" defTabSz="822325" eaLnBrk="0" fontAlgn="base" hangingPunct="0">
              <a:spcBef>
                <a:spcPct val="0"/>
              </a:spcBef>
              <a:spcAft>
                <a:spcPct val="0"/>
              </a:spcAft>
              <a:defRPr sz="2400">
                <a:solidFill>
                  <a:schemeClr val="tx1"/>
                </a:solidFill>
                <a:latin typeface="Times New Roman" panose="02020603050405020304" pitchFamily="18" charset="0"/>
              </a:defRPr>
            </a:lvl8pPr>
            <a:lvl9pPr marL="3679825" indent="-20478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To blow up a rubber balloon, you need to provide a gauge pressure of about 2000 Pa. Suppose you inflate a spherical balloon from a diameter of 10 cm to a diameter of 30 cm. Assume normal atmospheric pressure at sea level.</a:t>
            </a:r>
          </a:p>
          <a:p>
            <a:pPr lvl="1" eaLnBrk="1" hangingPunct="1">
              <a:spcBef>
                <a:spcPts val="1075"/>
              </a:spcBef>
              <a:buFont typeface="Arial" panose="020B0604020202020204" pitchFamily="34" charset="0"/>
              <a:buAutoNum type="alphaUcPeriod"/>
            </a:pPr>
            <a:r>
              <a:rPr lang="en-US" altLang="en-US" sz="2200">
                <a:latin typeface="Arial" panose="020B0604020202020204" pitchFamily="34" charset="0"/>
              </a:rPr>
              <a:t>What is the change in volume of the balloon?</a:t>
            </a:r>
          </a:p>
          <a:p>
            <a:pPr lvl="1" eaLnBrk="1" hangingPunct="1">
              <a:spcBef>
                <a:spcPts val="1075"/>
              </a:spcBef>
              <a:buFont typeface="Arial" panose="020B0604020202020204" pitchFamily="34" charset="0"/>
              <a:buAutoNum type="alphaUcPeriod"/>
            </a:pPr>
            <a:r>
              <a:rPr lang="en-US" altLang="en-US" sz="2200">
                <a:latin typeface="Arial" panose="020B0604020202020204" pitchFamily="34" charset="0"/>
              </a:rPr>
              <a:t>How much work do you do in blowing up the balloon?</a:t>
            </a:r>
          </a:p>
        </p:txBody>
      </p:sp>
      <p:sp>
        <p:nvSpPr>
          <p:cNvPr id="1004549" name="Rectangle 5"/>
          <p:cNvSpPr>
            <a:spLocks/>
          </p:cNvSpPr>
          <p:nvPr/>
        </p:nvSpPr>
        <p:spPr bwMode="auto">
          <a:xfrm>
            <a:off x="558800" y="138113"/>
            <a:ext cx="48561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76199" dir="2700000" algn="ctr" rotWithShape="0">
                    <a:srgbClr val="808080">
                      <a:alpha val="75000"/>
                    </a:srgbClr>
                  </a:outerShdw>
                </a:effectLst>
              </a14:hiddenEffects>
            </a:ext>
          </a:extLst>
        </p:spPr>
        <p:txBody>
          <a:bodyPr lIns="0" tIns="0" rIns="0" bIns="0">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Example Problem</a:t>
            </a:r>
          </a:p>
        </p:txBody>
      </p:sp>
      <p:sp>
        <p:nvSpPr>
          <p:cNvPr id="1004550" name="Rectangle 6"/>
          <p:cNvSpPr>
            <a:spLocks/>
          </p:cNvSpPr>
          <p:nvPr/>
        </p:nvSpPr>
        <p:spPr bwMode="auto">
          <a:xfrm>
            <a:off x="8067675" y="6524625"/>
            <a:ext cx="1065213"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12-41</a:t>
            </a:r>
          </a:p>
        </p:txBody>
      </p:sp>
    </p:spTree>
    <p:extLst>
      <p:ext uri="{BB962C8B-B14F-4D97-AF65-F5344CB8AC3E}">
        <p14:creationId xmlns:p14="http://schemas.microsoft.com/office/powerpoint/2010/main" val="131664555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6" name="Rectangle 4"/>
          <p:cNvSpPr>
            <a:spLocks/>
          </p:cNvSpPr>
          <p:nvPr/>
        </p:nvSpPr>
        <p:spPr bwMode="auto">
          <a:xfrm>
            <a:off x="558800" y="138113"/>
            <a:ext cx="64658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76199" dir="2700000" algn="ctr" rotWithShape="0">
                    <a:srgbClr val="808080">
                      <a:alpha val="75000"/>
                    </a:srgbClr>
                  </a:outerShdw>
                </a:effectLst>
              </a14:hiddenEffects>
            </a:ext>
          </a:extLst>
        </p:spPr>
        <p:txBody>
          <a:bodyPr lIns="0" tIns="0" rIns="0" bIns="0">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Temperature and Thermal Expansion</a:t>
            </a:r>
          </a:p>
        </p:txBody>
      </p:sp>
      <p:pic>
        <p:nvPicPr>
          <p:cNvPr id="1042437" name="Picture 5" descr="12_18_Figure"/>
          <p:cNvPicPr>
            <a:picLocks noChangeAspect="1" noChangeArrowheads="1"/>
          </p:cNvPicPr>
          <p:nvPr/>
        </p:nvPicPr>
        <p:blipFill>
          <a:blip r:embed="rId2">
            <a:extLst>
              <a:ext uri="{28A0092B-C50C-407E-A947-70E740481C1C}">
                <a14:useLocalDpi xmlns:a14="http://schemas.microsoft.com/office/drawing/2010/main" val="0"/>
              </a:ext>
            </a:extLst>
          </a:blip>
          <a:srcRect b="65718"/>
          <a:stretch>
            <a:fillRect/>
          </a:stretch>
        </p:blipFill>
        <p:spPr bwMode="auto">
          <a:xfrm>
            <a:off x="312738" y="1336675"/>
            <a:ext cx="4165600" cy="2346325"/>
          </a:xfrm>
          <a:prstGeom prst="rect">
            <a:avLst/>
          </a:prstGeom>
          <a:noFill/>
          <a:extLst>
            <a:ext uri="{909E8E84-426E-40DD-AFC4-6F175D3DCCD1}">
              <a14:hiddenFill xmlns:a14="http://schemas.microsoft.com/office/drawing/2010/main">
                <a:solidFill>
                  <a:srgbClr val="FFFFFF"/>
                </a:solidFill>
              </a14:hiddenFill>
            </a:ext>
          </a:extLst>
        </p:spPr>
      </p:pic>
      <p:pic>
        <p:nvPicPr>
          <p:cNvPr id="1042438" name="Picture 6" descr="12_18_Figure"/>
          <p:cNvPicPr>
            <a:picLocks noChangeAspect="1" noChangeArrowheads="1"/>
          </p:cNvPicPr>
          <p:nvPr/>
        </p:nvPicPr>
        <p:blipFill>
          <a:blip r:embed="rId3">
            <a:extLst>
              <a:ext uri="{28A0092B-C50C-407E-A947-70E740481C1C}">
                <a14:useLocalDpi xmlns:a14="http://schemas.microsoft.com/office/drawing/2010/main" val="0"/>
              </a:ext>
            </a:extLst>
          </a:blip>
          <a:srcRect t="38066" b="2507"/>
          <a:stretch>
            <a:fillRect/>
          </a:stretch>
        </p:blipFill>
        <p:spPr bwMode="auto">
          <a:xfrm>
            <a:off x="4576763" y="1338263"/>
            <a:ext cx="4165600" cy="4070350"/>
          </a:xfrm>
          <a:prstGeom prst="rect">
            <a:avLst/>
          </a:prstGeom>
          <a:noFill/>
          <a:extLst>
            <a:ext uri="{909E8E84-426E-40DD-AFC4-6F175D3DCCD1}">
              <a14:hiddenFill xmlns:a14="http://schemas.microsoft.com/office/drawing/2010/main">
                <a:solidFill>
                  <a:srgbClr val="FFFFFF"/>
                </a:solidFill>
              </a14:hiddenFill>
            </a:ext>
          </a:extLst>
        </p:spPr>
      </p:pic>
      <p:sp>
        <p:nvSpPr>
          <p:cNvPr id="1042439" name="Rectangle 7"/>
          <p:cNvSpPr>
            <a:spLocks/>
          </p:cNvSpPr>
          <p:nvPr/>
        </p:nvSpPr>
        <p:spPr bwMode="auto">
          <a:xfrm>
            <a:off x="8069263" y="6524625"/>
            <a:ext cx="1065212"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12-42</a:t>
            </a:r>
          </a:p>
        </p:txBody>
      </p:sp>
    </p:spTree>
    <p:extLst>
      <p:ext uri="{BB962C8B-B14F-4D97-AF65-F5344CB8AC3E}">
        <p14:creationId xmlns:p14="http://schemas.microsoft.com/office/powerpoint/2010/main" val="214760569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462" name="Picture 6" descr="12_KeyEquation_19"/>
          <p:cNvPicPr>
            <a:picLocks noChangeAspect="1" noChangeArrowheads="1"/>
          </p:cNvPicPr>
          <p:nvPr/>
        </p:nvPicPr>
        <p:blipFill>
          <a:blip r:embed="rId3">
            <a:extLst>
              <a:ext uri="{28A0092B-C50C-407E-A947-70E740481C1C}">
                <a14:useLocalDpi xmlns:a14="http://schemas.microsoft.com/office/drawing/2010/main" val="0"/>
              </a:ext>
            </a:extLst>
          </a:blip>
          <a:srcRect r="25275"/>
          <a:stretch>
            <a:fillRect/>
          </a:stretch>
        </p:blipFill>
        <p:spPr bwMode="auto">
          <a:xfrm>
            <a:off x="186432" y="1217862"/>
            <a:ext cx="6388100" cy="1328737"/>
          </a:xfrm>
          <a:prstGeom prst="rect">
            <a:avLst/>
          </a:prstGeom>
          <a:noFill/>
          <a:extLst>
            <a:ext uri="{909E8E84-426E-40DD-AFC4-6F175D3DCCD1}">
              <a14:hiddenFill xmlns:a14="http://schemas.microsoft.com/office/drawing/2010/main">
                <a:solidFill>
                  <a:srgbClr val="FFFFFF"/>
                </a:solidFill>
              </a14:hiddenFill>
            </a:ext>
          </a:extLst>
        </p:spPr>
      </p:pic>
      <p:pic>
        <p:nvPicPr>
          <p:cNvPr id="1043463" name="Picture 7" descr="12_KeyEquation_20"/>
          <p:cNvPicPr>
            <a:picLocks noChangeAspect="1" noChangeArrowheads="1"/>
          </p:cNvPicPr>
          <p:nvPr/>
        </p:nvPicPr>
        <p:blipFill>
          <a:blip r:embed="rId4">
            <a:extLst>
              <a:ext uri="{28A0092B-C50C-407E-A947-70E740481C1C}">
                <a14:useLocalDpi xmlns:a14="http://schemas.microsoft.com/office/drawing/2010/main" val="0"/>
              </a:ext>
            </a:extLst>
          </a:blip>
          <a:srcRect r="12776"/>
          <a:stretch>
            <a:fillRect/>
          </a:stretch>
        </p:blipFill>
        <p:spPr bwMode="auto">
          <a:xfrm>
            <a:off x="186432" y="2635835"/>
            <a:ext cx="7456488" cy="1036638"/>
          </a:xfrm>
          <a:prstGeom prst="rect">
            <a:avLst/>
          </a:prstGeom>
          <a:noFill/>
          <a:extLst>
            <a:ext uri="{909E8E84-426E-40DD-AFC4-6F175D3DCCD1}">
              <a14:hiddenFill xmlns:a14="http://schemas.microsoft.com/office/drawing/2010/main">
                <a:solidFill>
                  <a:srgbClr val="FFFFFF"/>
                </a:solidFill>
              </a14:hiddenFill>
            </a:ext>
          </a:extLst>
        </p:spPr>
      </p:pic>
      <p:sp>
        <p:nvSpPr>
          <p:cNvPr id="1043464" name="Rectangle 8"/>
          <p:cNvSpPr>
            <a:spLocks/>
          </p:cNvSpPr>
          <p:nvPr/>
        </p:nvSpPr>
        <p:spPr bwMode="auto">
          <a:xfrm>
            <a:off x="8067675" y="6524625"/>
            <a:ext cx="1065213" cy="295275"/>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12-43</a:t>
            </a:r>
          </a:p>
        </p:txBody>
      </p:sp>
      <p:sp>
        <p:nvSpPr>
          <p:cNvPr id="2" name="Rectangle 1"/>
          <p:cNvSpPr/>
          <p:nvPr/>
        </p:nvSpPr>
        <p:spPr>
          <a:xfrm>
            <a:off x="2910348" y="123375"/>
            <a:ext cx="302146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Equations</a:t>
            </a:r>
          </a:p>
        </p:txBody>
      </p:sp>
      <p:pic>
        <p:nvPicPr>
          <p:cNvPr id="6" name="Picture 5" descr="P12_109_Figu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32" y="4081190"/>
            <a:ext cx="3970272" cy="2095579"/>
          </a:xfrm>
          <a:prstGeom prst="rect">
            <a:avLst/>
          </a:prstGeom>
        </p:spPr>
      </p:pic>
      <p:pic>
        <p:nvPicPr>
          <p:cNvPr id="7" name="Picture 6" descr="12_03_Tabl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1661" y="2546599"/>
            <a:ext cx="3756217" cy="3888789"/>
          </a:xfrm>
          <a:prstGeom prst="rect">
            <a:avLst/>
          </a:prstGeom>
        </p:spPr>
      </p:pic>
    </p:spTree>
    <p:extLst>
      <p:ext uri="{BB962C8B-B14F-4D97-AF65-F5344CB8AC3E}">
        <p14:creationId xmlns:p14="http://schemas.microsoft.com/office/powerpoint/2010/main" val="3136629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19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3" y="121536"/>
            <a:ext cx="3517392" cy="6437376"/>
          </a:xfrm>
          <a:prstGeom prst="rect">
            <a:avLst/>
          </a:prstGeom>
        </p:spPr>
      </p:pic>
      <p:pic>
        <p:nvPicPr>
          <p:cNvPr id="5" name="Picture 4" descr="12_20_Fig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5205" y="1615735"/>
            <a:ext cx="5518795" cy="2881425"/>
          </a:xfrm>
          <a:prstGeom prst="rect">
            <a:avLst/>
          </a:prstGeom>
        </p:spPr>
      </p:pic>
    </p:spTree>
    <p:extLst>
      <p:ext uri="{BB962C8B-B14F-4D97-AF65-F5344CB8AC3E}">
        <p14:creationId xmlns:p14="http://schemas.microsoft.com/office/powerpoint/2010/main" val="3910015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Reading Quiz </a:t>
            </a:r>
          </a:p>
        </p:txBody>
      </p:sp>
      <p:sp>
        <p:nvSpPr>
          <p:cNvPr id="957443" name="Rectangle 3"/>
          <p:cNvSpPr>
            <a:spLocks/>
          </p:cNvSpPr>
          <p:nvPr/>
        </p:nvSpPr>
        <p:spPr bwMode="auto">
          <a:xfrm>
            <a:off x="571500" y="733425"/>
            <a:ext cx="8161338" cy="331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09575" indent="-409575" algn="l" defTabSz="822325">
              <a:defRPr sz="2400">
                <a:solidFill>
                  <a:schemeClr val="tx1"/>
                </a:solidFill>
                <a:latin typeface="Times New Roman" panose="02020603050405020304" pitchFamily="18" charset="0"/>
              </a:defRPr>
            </a:lvl1pPr>
            <a:lvl2pPr marL="1066800" indent="-546100" algn="l" defTabSz="822325">
              <a:defRPr sz="2400">
                <a:solidFill>
                  <a:schemeClr val="tx1"/>
                </a:solidFill>
                <a:latin typeface="Times New Roman" panose="02020603050405020304" pitchFamily="18" charset="0"/>
              </a:defRPr>
            </a:lvl2pPr>
            <a:lvl3pPr marL="1285875" indent="-204788" algn="l" defTabSz="822325">
              <a:defRPr sz="2400">
                <a:solidFill>
                  <a:schemeClr val="tx1"/>
                </a:solidFill>
                <a:latin typeface="Times New Roman" panose="02020603050405020304" pitchFamily="18" charset="0"/>
              </a:defRPr>
            </a:lvl3pPr>
            <a:lvl4pPr marL="1589088" indent="-206375" algn="l" defTabSz="822325">
              <a:defRPr sz="2400">
                <a:solidFill>
                  <a:schemeClr val="tx1"/>
                </a:solidFill>
                <a:latin typeface="Times New Roman" panose="02020603050405020304" pitchFamily="18" charset="0"/>
              </a:defRPr>
            </a:lvl4pPr>
            <a:lvl5pPr marL="1897063" indent="-204788" algn="l" defTabSz="822325">
              <a:defRPr sz="2400">
                <a:solidFill>
                  <a:schemeClr val="tx1"/>
                </a:solidFill>
                <a:latin typeface="Times New Roman" panose="02020603050405020304" pitchFamily="18" charset="0"/>
              </a:defRPr>
            </a:lvl5pPr>
            <a:lvl6pPr marL="2354263" indent="-204788" defTabSz="822325" eaLnBrk="0" fontAlgn="base" hangingPunct="0">
              <a:spcBef>
                <a:spcPct val="0"/>
              </a:spcBef>
              <a:spcAft>
                <a:spcPct val="0"/>
              </a:spcAft>
              <a:defRPr sz="2400">
                <a:solidFill>
                  <a:schemeClr val="tx1"/>
                </a:solidFill>
                <a:latin typeface="Times New Roman" panose="02020603050405020304" pitchFamily="18" charset="0"/>
              </a:defRPr>
            </a:lvl6pPr>
            <a:lvl7pPr marL="2811463" indent="-204788" defTabSz="822325" eaLnBrk="0" fontAlgn="base" hangingPunct="0">
              <a:spcBef>
                <a:spcPct val="0"/>
              </a:spcBef>
              <a:spcAft>
                <a:spcPct val="0"/>
              </a:spcAft>
              <a:defRPr sz="2400">
                <a:solidFill>
                  <a:schemeClr val="tx1"/>
                </a:solidFill>
                <a:latin typeface="Times New Roman" panose="02020603050405020304" pitchFamily="18" charset="0"/>
              </a:defRPr>
            </a:lvl7pPr>
            <a:lvl8pPr marL="3268663" indent="-204788" defTabSz="822325" eaLnBrk="0" fontAlgn="base" hangingPunct="0">
              <a:spcBef>
                <a:spcPct val="0"/>
              </a:spcBef>
              <a:spcAft>
                <a:spcPct val="0"/>
              </a:spcAft>
              <a:defRPr sz="2400">
                <a:solidFill>
                  <a:schemeClr val="tx1"/>
                </a:solidFill>
                <a:latin typeface="Times New Roman" panose="02020603050405020304" pitchFamily="18" charset="0"/>
              </a:defRPr>
            </a:lvl8pPr>
            <a:lvl9pPr marL="3725863" indent="-20478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buFont typeface="Arial" panose="020B0604020202020204" pitchFamily="34" charset="0"/>
              <a:buAutoNum type="arabicPeriod" startAt="3"/>
            </a:pPr>
            <a:r>
              <a:rPr lang="en-US" altLang="en-US" sz="2200">
                <a:latin typeface="Arial" panose="020B0604020202020204" pitchFamily="34" charset="0"/>
              </a:rPr>
              <a:t>Which type of heat transfer can happen through empty space?</a:t>
            </a:r>
          </a:p>
          <a:p>
            <a:pPr eaLnBrk="1" hangingPunct="1">
              <a:spcBef>
                <a:spcPts val="1075"/>
              </a:spcBef>
              <a:buFont typeface="Arial" panose="020B0604020202020204" pitchFamily="34" charset="0"/>
              <a:buNone/>
            </a:pPr>
            <a:endParaRPr lang="en-US" altLang="en-US" sz="2200">
              <a:latin typeface="Arial" panose="020B0604020202020204" pitchFamily="34" charset="0"/>
            </a:endParaRPr>
          </a:p>
          <a:p>
            <a:pPr lvl="1" eaLnBrk="1" hangingPunct="1">
              <a:lnSpc>
                <a:spcPct val="70000"/>
              </a:lnSpc>
              <a:spcBef>
                <a:spcPts val="1075"/>
              </a:spcBef>
              <a:buFont typeface="Arial" panose="020B0604020202020204" pitchFamily="34" charset="0"/>
              <a:buAutoNum type="alphaUcPeriod"/>
            </a:pPr>
            <a:r>
              <a:rPr lang="en-US" altLang="en-US" sz="2200">
                <a:latin typeface="Arial" panose="020B0604020202020204" pitchFamily="34" charset="0"/>
              </a:rPr>
              <a:t>conduction</a:t>
            </a:r>
          </a:p>
          <a:p>
            <a:pPr lvl="1" eaLnBrk="1" hangingPunct="1">
              <a:lnSpc>
                <a:spcPct val="70000"/>
              </a:lnSpc>
              <a:spcBef>
                <a:spcPts val="1075"/>
              </a:spcBef>
              <a:buFont typeface="Arial" panose="020B0604020202020204" pitchFamily="34" charset="0"/>
              <a:buAutoNum type="alphaUcPeriod"/>
            </a:pPr>
            <a:r>
              <a:rPr lang="en-US" altLang="en-US" sz="2200">
                <a:latin typeface="Arial" panose="020B0604020202020204" pitchFamily="34" charset="0"/>
              </a:rPr>
              <a:t>evaporation</a:t>
            </a:r>
          </a:p>
          <a:p>
            <a:pPr lvl="1" eaLnBrk="1" hangingPunct="1">
              <a:lnSpc>
                <a:spcPct val="70000"/>
              </a:lnSpc>
              <a:spcBef>
                <a:spcPts val="1075"/>
              </a:spcBef>
              <a:buFont typeface="Arial" panose="020B0604020202020204" pitchFamily="34" charset="0"/>
              <a:buAutoNum type="alphaUcPeriod"/>
            </a:pPr>
            <a:r>
              <a:rPr lang="en-US" altLang="en-US" sz="2200">
                <a:latin typeface="Arial" panose="020B0604020202020204" pitchFamily="34" charset="0"/>
              </a:rPr>
              <a:t>convection</a:t>
            </a:r>
          </a:p>
          <a:p>
            <a:pPr lvl="1" eaLnBrk="1" hangingPunct="1">
              <a:lnSpc>
                <a:spcPct val="70000"/>
              </a:lnSpc>
              <a:spcBef>
                <a:spcPts val="1075"/>
              </a:spcBef>
              <a:buFont typeface="Arial" panose="020B0604020202020204" pitchFamily="34" charset="0"/>
              <a:buAutoNum type="alphaUcPeriod"/>
            </a:pPr>
            <a:r>
              <a:rPr lang="en-US" altLang="en-US" sz="2200">
                <a:latin typeface="Arial" panose="020B0604020202020204" pitchFamily="34" charset="0"/>
              </a:rPr>
              <a:t>radiation</a:t>
            </a:r>
          </a:p>
        </p:txBody>
      </p:sp>
      <p:sp>
        <p:nvSpPr>
          <p:cNvPr id="957445" name="Rectangle 5"/>
          <p:cNvSpPr>
            <a:spLocks/>
          </p:cNvSpPr>
          <p:nvPr/>
        </p:nvSpPr>
        <p:spPr bwMode="auto">
          <a:xfrm>
            <a:off x="8061325" y="6524625"/>
            <a:ext cx="1065213"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12-10</a:t>
            </a:r>
          </a:p>
        </p:txBody>
      </p:sp>
      <p:pic>
        <p:nvPicPr>
          <p:cNvPr id="957446" name="PRS Question Icon" descr="PRS Question Icon"/>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36742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5" name="Rectangle 5"/>
          <p:cNvSpPr>
            <a:spLocks/>
          </p:cNvSpPr>
          <p:nvPr/>
        </p:nvSpPr>
        <p:spPr bwMode="auto">
          <a:xfrm>
            <a:off x="558800" y="733425"/>
            <a:ext cx="81502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indent="-354013" algn="l" defTabSz="822325">
              <a:defRPr sz="2400">
                <a:solidFill>
                  <a:schemeClr val="tx1"/>
                </a:solidFill>
                <a:latin typeface="Times New Roman" panose="02020603050405020304" pitchFamily="18" charset="0"/>
              </a:defRPr>
            </a:lvl2pPr>
            <a:lvl3pPr marL="1028700" indent="-206375" algn="l" defTabSz="822325">
              <a:defRPr sz="2400">
                <a:solidFill>
                  <a:schemeClr val="tx1"/>
                </a:solidFill>
                <a:latin typeface="Times New Roman" panose="02020603050405020304" pitchFamily="18" charset="0"/>
              </a:defRPr>
            </a:lvl3pPr>
            <a:lvl4pPr marL="1439863" indent="-204788" algn="l" defTabSz="822325">
              <a:defRPr sz="2400">
                <a:solidFill>
                  <a:schemeClr val="tx1"/>
                </a:solidFill>
                <a:latin typeface="Times New Roman" panose="02020603050405020304" pitchFamily="18" charset="0"/>
              </a:defRPr>
            </a:lvl4pPr>
            <a:lvl5pPr marL="1851025" indent="-204788" algn="l" defTabSz="822325">
              <a:defRPr sz="2400">
                <a:solidFill>
                  <a:schemeClr val="tx1"/>
                </a:solidFill>
                <a:latin typeface="Times New Roman" panose="02020603050405020304" pitchFamily="18" charset="0"/>
              </a:defRPr>
            </a:lvl5pPr>
            <a:lvl6pPr marL="2308225" indent="-204788" defTabSz="822325" eaLnBrk="0" fontAlgn="base" hangingPunct="0">
              <a:spcBef>
                <a:spcPct val="0"/>
              </a:spcBef>
              <a:spcAft>
                <a:spcPct val="0"/>
              </a:spcAft>
              <a:defRPr sz="2400">
                <a:solidFill>
                  <a:schemeClr val="tx1"/>
                </a:solidFill>
                <a:latin typeface="Times New Roman" panose="02020603050405020304" pitchFamily="18" charset="0"/>
              </a:defRPr>
            </a:lvl6pPr>
            <a:lvl7pPr marL="2765425" indent="-204788" defTabSz="822325" eaLnBrk="0" fontAlgn="base" hangingPunct="0">
              <a:spcBef>
                <a:spcPct val="0"/>
              </a:spcBef>
              <a:spcAft>
                <a:spcPct val="0"/>
              </a:spcAft>
              <a:defRPr sz="2400">
                <a:solidFill>
                  <a:schemeClr val="tx1"/>
                </a:solidFill>
                <a:latin typeface="Times New Roman" panose="02020603050405020304" pitchFamily="18" charset="0"/>
              </a:defRPr>
            </a:lvl7pPr>
            <a:lvl8pPr marL="3222625" indent="-204788" defTabSz="822325" eaLnBrk="0" fontAlgn="base" hangingPunct="0">
              <a:spcBef>
                <a:spcPct val="0"/>
              </a:spcBef>
              <a:spcAft>
                <a:spcPct val="0"/>
              </a:spcAft>
              <a:defRPr sz="2400">
                <a:solidFill>
                  <a:schemeClr val="tx1"/>
                </a:solidFill>
                <a:latin typeface="Times New Roman" panose="02020603050405020304" pitchFamily="18" charset="0"/>
              </a:defRPr>
            </a:lvl8pPr>
            <a:lvl9pPr marL="3679825" indent="-20478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In the United States, railroad cars ride on steel rails. Until the mid-1900s, most track consisted of 11.9 m lengths connected with expansion joints that allow for the rails to expand and contract with temperature. If a section of rail is exactly 11.900 m long on a hot, sunny day when it warms up to 50ºC, how long will it be on a cold </a:t>
            </a:r>
            <a:r>
              <a:rPr lang="en-US" altLang="en-US" sz="2200">
                <a:latin typeface="Arial" panose="020B0604020202020204" pitchFamily="34" charset="0"/>
                <a:sym typeface="Symbol" panose="05050102010706020507" pitchFamily="18" charset="2"/>
              </a:rPr>
              <a:t></a:t>
            </a:r>
            <a:r>
              <a:rPr lang="en-US" altLang="en-US" sz="2200">
                <a:latin typeface="Arial" panose="020B0604020202020204" pitchFamily="34" charset="0"/>
              </a:rPr>
              <a:t>10ºC winter morning?</a:t>
            </a:r>
          </a:p>
        </p:txBody>
      </p:sp>
      <p:sp>
        <p:nvSpPr>
          <p:cNvPr id="1044486" name="Rectangle 6"/>
          <p:cNvSpPr>
            <a:spLocks/>
          </p:cNvSpPr>
          <p:nvPr/>
        </p:nvSpPr>
        <p:spPr bwMode="auto">
          <a:xfrm>
            <a:off x="558800" y="138113"/>
            <a:ext cx="48561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76199" dir="2700000" algn="ctr" rotWithShape="0">
                    <a:srgbClr val="808080">
                      <a:alpha val="75000"/>
                    </a:srgbClr>
                  </a:outerShdw>
                </a:effectLst>
              </a14:hiddenEffects>
            </a:ext>
          </a:extLst>
        </p:spPr>
        <p:txBody>
          <a:bodyPr lIns="0" tIns="0" rIns="0" bIns="0">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Example Problem</a:t>
            </a:r>
          </a:p>
        </p:txBody>
      </p:sp>
      <p:sp>
        <p:nvSpPr>
          <p:cNvPr id="1044487" name="Rectangle 7"/>
          <p:cNvSpPr>
            <a:spLocks/>
          </p:cNvSpPr>
          <p:nvPr/>
        </p:nvSpPr>
        <p:spPr bwMode="auto">
          <a:xfrm>
            <a:off x="8067675" y="6524625"/>
            <a:ext cx="1065213"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12-44</a:t>
            </a:r>
          </a:p>
        </p:txBody>
      </p:sp>
    </p:spTree>
    <p:extLst>
      <p:ext uri="{BB962C8B-B14F-4D97-AF65-F5344CB8AC3E}">
        <p14:creationId xmlns:p14="http://schemas.microsoft.com/office/powerpoint/2010/main" val="81782184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p:cNvSpPr>
          <p:nvPr/>
        </p:nvSpPr>
        <p:spPr bwMode="auto">
          <a:xfrm>
            <a:off x="558800" y="733425"/>
            <a:ext cx="8183563"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Adding heat energy will raise temperature; it may also change phase.</a:t>
            </a:r>
          </a:p>
        </p:txBody>
      </p:sp>
      <p:sp>
        <p:nvSpPr>
          <p:cNvPr id="1005571" name="Rectangle 3"/>
          <p:cNvSpPr>
            <a:spLocks/>
          </p:cNvSpPr>
          <p:nvPr/>
        </p:nvSpPr>
        <p:spPr bwMode="auto">
          <a:xfrm>
            <a:off x="558800" y="127000"/>
            <a:ext cx="7075488"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nchor="ct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Specific Heat and Heat of Transformation</a:t>
            </a:r>
          </a:p>
        </p:txBody>
      </p:sp>
      <p:pic>
        <p:nvPicPr>
          <p:cNvPr id="1005575" name="Picture 7" descr="12_KeyEquation_21"/>
          <p:cNvPicPr>
            <a:picLocks noChangeAspect="1" noChangeArrowheads="1"/>
          </p:cNvPicPr>
          <p:nvPr/>
        </p:nvPicPr>
        <p:blipFill>
          <a:blip r:embed="rId2">
            <a:extLst>
              <a:ext uri="{28A0092B-C50C-407E-A947-70E740481C1C}">
                <a14:useLocalDpi xmlns:a14="http://schemas.microsoft.com/office/drawing/2010/main" val="0"/>
              </a:ext>
            </a:extLst>
          </a:blip>
          <a:srcRect r="12776"/>
          <a:stretch>
            <a:fillRect/>
          </a:stretch>
        </p:blipFill>
        <p:spPr bwMode="auto">
          <a:xfrm>
            <a:off x="-1284702" y="1451833"/>
            <a:ext cx="7456488" cy="1341437"/>
          </a:xfrm>
          <a:prstGeom prst="rect">
            <a:avLst/>
          </a:prstGeom>
          <a:noFill/>
          <a:extLst>
            <a:ext uri="{909E8E84-426E-40DD-AFC4-6F175D3DCCD1}">
              <a14:hiddenFill xmlns:a14="http://schemas.microsoft.com/office/drawing/2010/main">
                <a:solidFill>
                  <a:srgbClr val="FFFFFF"/>
                </a:solidFill>
              </a14:hiddenFill>
            </a:ext>
          </a:extLst>
        </p:spPr>
      </p:pic>
      <p:pic>
        <p:nvPicPr>
          <p:cNvPr id="1005576" name="Picture 8" descr="12_KeyEquation_23"/>
          <p:cNvPicPr>
            <a:picLocks noChangeAspect="1" noChangeArrowheads="1"/>
          </p:cNvPicPr>
          <p:nvPr/>
        </p:nvPicPr>
        <p:blipFill>
          <a:blip r:embed="rId3">
            <a:extLst>
              <a:ext uri="{28A0092B-C50C-407E-A947-70E740481C1C}">
                <a14:useLocalDpi xmlns:a14="http://schemas.microsoft.com/office/drawing/2010/main" val="0"/>
              </a:ext>
            </a:extLst>
          </a:blip>
          <a:srcRect r="13370"/>
          <a:stretch>
            <a:fillRect/>
          </a:stretch>
        </p:blipFill>
        <p:spPr bwMode="auto">
          <a:xfrm>
            <a:off x="-354799" y="2956686"/>
            <a:ext cx="7405688" cy="993775"/>
          </a:xfrm>
          <a:prstGeom prst="rect">
            <a:avLst/>
          </a:prstGeom>
          <a:noFill/>
          <a:extLst>
            <a:ext uri="{909E8E84-426E-40DD-AFC4-6F175D3DCCD1}">
              <a14:hiddenFill xmlns:a14="http://schemas.microsoft.com/office/drawing/2010/main">
                <a:solidFill>
                  <a:srgbClr val="FFFFFF"/>
                </a:solidFill>
              </a14:hiddenFill>
            </a:ext>
          </a:extLst>
        </p:spPr>
      </p:pic>
      <p:sp>
        <p:nvSpPr>
          <p:cNvPr id="1005577" name="Rectangle 9"/>
          <p:cNvSpPr>
            <a:spLocks/>
          </p:cNvSpPr>
          <p:nvPr/>
        </p:nvSpPr>
        <p:spPr bwMode="auto">
          <a:xfrm>
            <a:off x="8067675" y="6524625"/>
            <a:ext cx="1065213"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12-45</a:t>
            </a:r>
          </a:p>
        </p:txBody>
      </p:sp>
      <p:pic>
        <p:nvPicPr>
          <p:cNvPr id="7" name="Picture 6" descr="12_04_Tabl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1894" y="1548143"/>
            <a:ext cx="2719327" cy="3585030"/>
          </a:xfrm>
          <a:prstGeom prst="rect">
            <a:avLst/>
          </a:prstGeom>
        </p:spPr>
      </p:pic>
    </p:spTree>
    <p:extLst>
      <p:ext uri="{BB962C8B-B14F-4D97-AF65-F5344CB8AC3E}">
        <p14:creationId xmlns:p14="http://schemas.microsoft.com/office/powerpoint/2010/main" val="133654733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p:cNvSpPr>
          <p:nvPr/>
        </p:nvSpPr>
        <p:spPr bwMode="auto">
          <a:xfrm>
            <a:off x="558800" y="138113"/>
            <a:ext cx="603567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Calorimetry</a:t>
            </a:r>
          </a:p>
        </p:txBody>
      </p:sp>
      <p:pic>
        <p:nvPicPr>
          <p:cNvPr id="1006597" name="Picture 5" descr="12_ProbSolvingStrat_01"/>
          <p:cNvPicPr>
            <a:picLocks noChangeAspect="1" noChangeArrowheads="1"/>
          </p:cNvPicPr>
          <p:nvPr/>
        </p:nvPicPr>
        <p:blipFill>
          <a:blip r:embed="rId2">
            <a:extLst>
              <a:ext uri="{28A0092B-C50C-407E-A947-70E740481C1C}">
                <a14:useLocalDpi xmlns:a14="http://schemas.microsoft.com/office/drawing/2010/main" val="0"/>
              </a:ext>
            </a:extLst>
          </a:blip>
          <a:srcRect b="2574"/>
          <a:stretch>
            <a:fillRect/>
          </a:stretch>
        </p:blipFill>
        <p:spPr bwMode="auto">
          <a:xfrm>
            <a:off x="806450" y="711200"/>
            <a:ext cx="7527925" cy="5556250"/>
          </a:xfrm>
          <a:prstGeom prst="rect">
            <a:avLst/>
          </a:prstGeom>
          <a:noFill/>
          <a:extLst>
            <a:ext uri="{909E8E84-426E-40DD-AFC4-6F175D3DCCD1}">
              <a14:hiddenFill xmlns:a14="http://schemas.microsoft.com/office/drawing/2010/main">
                <a:solidFill>
                  <a:srgbClr val="FFFFFF"/>
                </a:solidFill>
              </a14:hiddenFill>
            </a:ext>
          </a:extLst>
        </p:spPr>
      </p:pic>
      <p:sp>
        <p:nvSpPr>
          <p:cNvPr id="1006598" name="Rectangle 6"/>
          <p:cNvSpPr>
            <a:spLocks/>
          </p:cNvSpPr>
          <p:nvPr/>
        </p:nvSpPr>
        <p:spPr bwMode="auto">
          <a:xfrm>
            <a:off x="8067675" y="6524625"/>
            <a:ext cx="1065213" cy="2952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12-46</a:t>
            </a:r>
          </a:p>
        </p:txBody>
      </p:sp>
    </p:spTree>
    <p:extLst>
      <p:ext uri="{BB962C8B-B14F-4D97-AF65-F5344CB8AC3E}">
        <p14:creationId xmlns:p14="http://schemas.microsoft.com/office/powerpoint/2010/main" val="257995016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24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39" y="121530"/>
            <a:ext cx="4369915" cy="3988444"/>
          </a:xfrm>
          <a:prstGeom prst="rect">
            <a:avLst/>
          </a:prstGeom>
        </p:spPr>
      </p:pic>
      <p:pic>
        <p:nvPicPr>
          <p:cNvPr id="5" name="Picture 4" descr="12_Pg381_EQUnFig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39" y="4404078"/>
            <a:ext cx="8546592" cy="2017776"/>
          </a:xfrm>
          <a:prstGeom prst="rect">
            <a:avLst/>
          </a:prstGeom>
        </p:spPr>
      </p:pic>
      <p:sp>
        <p:nvSpPr>
          <p:cNvPr id="3" name="Rectangle 2"/>
          <p:cNvSpPr/>
          <p:nvPr/>
        </p:nvSpPr>
        <p:spPr>
          <a:xfrm>
            <a:off x="3810256" y="3480748"/>
            <a:ext cx="5181098"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What’s different?</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51576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p:cNvSpPr>
          <p:nvPr/>
        </p:nvSpPr>
        <p:spPr bwMode="auto">
          <a:xfrm>
            <a:off x="558800" y="733425"/>
            <a:ext cx="795496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On a hot summer day, a cup of flavored shaved ice can be a welcome treat. Suppose you ignore the obvious “brain freeze” danger and eat an 8 oz (0.22 kg) cup of ice rather quickly. When it melts in your stomach, how much will this reduce your body temperature? How much heat is needed to melt this ice and warm it to your 37ºC body temperature?</a:t>
            </a:r>
          </a:p>
        </p:txBody>
      </p:sp>
      <p:sp>
        <p:nvSpPr>
          <p:cNvPr id="1007619" name="Rectangle 3"/>
          <p:cNvSpPr>
            <a:spLocks/>
          </p:cNvSpPr>
          <p:nvPr/>
        </p:nvSpPr>
        <p:spPr bwMode="auto">
          <a:xfrm>
            <a:off x="558800" y="138113"/>
            <a:ext cx="55435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Example Problem</a:t>
            </a:r>
          </a:p>
        </p:txBody>
      </p:sp>
      <p:sp>
        <p:nvSpPr>
          <p:cNvPr id="1007621" name="Rectangle 5"/>
          <p:cNvSpPr>
            <a:spLocks/>
          </p:cNvSpPr>
          <p:nvPr/>
        </p:nvSpPr>
        <p:spPr bwMode="auto">
          <a:xfrm>
            <a:off x="8067675" y="6524625"/>
            <a:ext cx="1065213"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12-47</a:t>
            </a:r>
          </a:p>
        </p:txBody>
      </p:sp>
    </p:spTree>
    <p:extLst>
      <p:ext uri="{BB962C8B-B14F-4D97-AF65-F5344CB8AC3E}">
        <p14:creationId xmlns:p14="http://schemas.microsoft.com/office/powerpoint/2010/main" val="79786645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p:cNvSpPr>
            <a:spLocks/>
          </p:cNvSpPr>
          <p:nvPr/>
        </p:nvSpPr>
        <p:spPr bwMode="auto">
          <a:xfrm>
            <a:off x="558800" y="733425"/>
            <a:ext cx="81375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indent="-35401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Which needs the most heat to bring to a final temperature of 50°C?</a:t>
            </a:r>
          </a:p>
          <a:p>
            <a:pPr lvl="1" eaLnBrk="1" hangingPunct="1">
              <a:spcBef>
                <a:spcPts val="1075"/>
              </a:spcBef>
              <a:buFontTx/>
              <a:buAutoNum type="alphaUcPeriod"/>
            </a:pPr>
            <a:r>
              <a:rPr lang="en-US" altLang="en-US" sz="2200">
                <a:latin typeface="Arial" panose="020B0604020202020204" pitchFamily="34" charset="0"/>
              </a:rPr>
              <a:t>100 g of iron at 0°C</a:t>
            </a:r>
          </a:p>
          <a:p>
            <a:pPr lvl="1" eaLnBrk="1" hangingPunct="1">
              <a:spcBef>
                <a:spcPts val="1075"/>
              </a:spcBef>
              <a:buFontTx/>
              <a:buAutoNum type="alphaUcPeriod"/>
            </a:pPr>
            <a:r>
              <a:rPr lang="en-US" altLang="en-US" sz="2200">
                <a:latin typeface="Arial" panose="020B0604020202020204" pitchFamily="34" charset="0"/>
              </a:rPr>
              <a:t>100 g of water at 0°C</a:t>
            </a:r>
          </a:p>
          <a:p>
            <a:pPr lvl="1" eaLnBrk="1" hangingPunct="1">
              <a:spcBef>
                <a:spcPts val="1075"/>
              </a:spcBef>
              <a:buFontTx/>
              <a:buAutoNum type="alphaUcPeriod"/>
            </a:pPr>
            <a:r>
              <a:rPr lang="en-US" altLang="en-US" sz="2200">
                <a:latin typeface="Arial" panose="020B0604020202020204" pitchFamily="34" charset="0"/>
              </a:rPr>
              <a:t>100 g of ice at 0°C</a:t>
            </a:r>
          </a:p>
        </p:txBody>
      </p:sp>
      <p:sp>
        <p:nvSpPr>
          <p:cNvPr id="1020932" name="Rectangle 4"/>
          <p:cNvSpPr>
            <a:spLocks/>
          </p:cNvSpPr>
          <p:nvPr/>
        </p:nvSpPr>
        <p:spPr bwMode="auto">
          <a:xfrm>
            <a:off x="558800" y="138113"/>
            <a:ext cx="57372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Additional Questions</a:t>
            </a:r>
          </a:p>
        </p:txBody>
      </p:sp>
      <p:sp>
        <p:nvSpPr>
          <p:cNvPr id="1020933" name="Rectangle 5"/>
          <p:cNvSpPr>
            <a:spLocks/>
          </p:cNvSpPr>
          <p:nvPr/>
        </p:nvSpPr>
        <p:spPr bwMode="auto">
          <a:xfrm>
            <a:off x="8069263" y="6524625"/>
            <a:ext cx="1065212"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12-58</a:t>
            </a:r>
          </a:p>
        </p:txBody>
      </p:sp>
      <p:pic>
        <p:nvPicPr>
          <p:cNvPr id="1020934" name="PRS Question Icon" descr="PRS Question Icon"/>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2874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80" name="Rectangle 4"/>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 </a:t>
            </a:r>
          </a:p>
        </p:txBody>
      </p:sp>
      <p:sp>
        <p:nvSpPr>
          <p:cNvPr id="1022981" name="Rectangle 5"/>
          <p:cNvSpPr>
            <a:spLocks/>
          </p:cNvSpPr>
          <p:nvPr/>
        </p:nvSpPr>
        <p:spPr bwMode="auto">
          <a:xfrm>
            <a:off x="558800" y="733425"/>
            <a:ext cx="81375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indent="-35401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Which needs the most heat to bring to a final temperature of 50°C?</a:t>
            </a:r>
          </a:p>
          <a:p>
            <a:pPr lvl="1" eaLnBrk="1" hangingPunct="1">
              <a:spcBef>
                <a:spcPts val="1075"/>
              </a:spcBef>
              <a:buFontTx/>
              <a:buAutoNum type="alphaUcPeriod"/>
            </a:pPr>
            <a:r>
              <a:rPr lang="en-US" altLang="en-US" sz="2200">
                <a:latin typeface="Arial" panose="020B0604020202020204" pitchFamily="34" charset="0"/>
              </a:rPr>
              <a:t>100 g of iron at 0°C</a:t>
            </a:r>
          </a:p>
          <a:p>
            <a:pPr lvl="1" eaLnBrk="1" hangingPunct="1">
              <a:spcBef>
                <a:spcPts val="1075"/>
              </a:spcBef>
              <a:buFontTx/>
              <a:buAutoNum type="alphaUcPeriod"/>
            </a:pPr>
            <a:r>
              <a:rPr lang="en-US" altLang="en-US" sz="2200">
                <a:latin typeface="Arial" panose="020B0604020202020204" pitchFamily="34" charset="0"/>
              </a:rPr>
              <a:t>100 g of water at 0°C</a:t>
            </a:r>
          </a:p>
          <a:p>
            <a:pPr lvl="1" eaLnBrk="1" hangingPunct="1">
              <a:spcBef>
                <a:spcPts val="1075"/>
              </a:spcBef>
              <a:buFontTx/>
              <a:buAutoNum type="alphaUcPeriod"/>
            </a:pPr>
            <a:r>
              <a:rPr lang="en-US" altLang="en-US" sz="2200" b="1">
                <a:solidFill>
                  <a:srgbClr val="662A6D"/>
                </a:solidFill>
                <a:latin typeface="Arial" panose="020B0604020202020204" pitchFamily="34" charset="0"/>
              </a:rPr>
              <a:t>100 g of ice at 0°C</a:t>
            </a:r>
            <a:endParaRPr lang="en-US" altLang="en-US" sz="2200">
              <a:latin typeface="Arial" panose="020B0604020202020204" pitchFamily="34" charset="0"/>
            </a:endParaRPr>
          </a:p>
        </p:txBody>
      </p:sp>
      <p:sp>
        <p:nvSpPr>
          <p:cNvPr id="1022982" name="Rectangle 6"/>
          <p:cNvSpPr>
            <a:spLocks/>
          </p:cNvSpPr>
          <p:nvPr/>
        </p:nvSpPr>
        <p:spPr bwMode="auto">
          <a:xfrm>
            <a:off x="8069263" y="6524625"/>
            <a:ext cx="1065212" cy="2952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12-59</a:t>
            </a:r>
          </a:p>
        </p:txBody>
      </p:sp>
    </p:spTree>
    <p:extLst>
      <p:ext uri="{BB962C8B-B14F-4D97-AF65-F5344CB8AC3E}">
        <p14:creationId xmlns:p14="http://schemas.microsoft.com/office/powerpoint/2010/main" val="239965389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p:cNvSpPr>
          <p:nvPr/>
        </p:nvSpPr>
        <p:spPr bwMode="auto">
          <a:xfrm>
            <a:off x="558800" y="733425"/>
            <a:ext cx="8110538"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71563" indent="-541338" algn="l" defTabSz="822325">
              <a:defRPr sz="2400">
                <a:solidFill>
                  <a:schemeClr val="tx1"/>
                </a:solidFill>
                <a:latin typeface="Times New Roman" panose="02020603050405020304" pitchFamily="18" charset="0"/>
              </a:defRPr>
            </a:lvl2pPr>
            <a:lvl3pPr marL="1539875" indent="-457200" algn="l" defTabSz="822325">
              <a:defRPr sz="2400">
                <a:solidFill>
                  <a:schemeClr val="tx1"/>
                </a:solidFill>
                <a:latin typeface="Times New Roman" panose="02020603050405020304" pitchFamily="18" charset="0"/>
              </a:defRPr>
            </a:lvl3pPr>
            <a:lvl4pPr marL="2111375" indent="-457200" algn="l" defTabSz="822325">
              <a:defRPr sz="2400">
                <a:solidFill>
                  <a:schemeClr val="tx1"/>
                </a:solidFill>
                <a:latin typeface="Times New Roman" panose="02020603050405020304" pitchFamily="18" charset="0"/>
              </a:defRPr>
            </a:lvl4pPr>
            <a:lvl5pPr marL="2682875" indent="-457200" algn="l" defTabSz="822325">
              <a:defRPr sz="2400">
                <a:solidFill>
                  <a:schemeClr val="tx1"/>
                </a:solidFill>
                <a:latin typeface="Times New Roman" panose="02020603050405020304" pitchFamily="18" charset="0"/>
              </a:defRPr>
            </a:lvl5pPr>
            <a:lvl6pPr marL="3140075" indent="-457200" defTabSz="822325" eaLnBrk="0" fontAlgn="base" hangingPunct="0">
              <a:spcBef>
                <a:spcPct val="0"/>
              </a:spcBef>
              <a:spcAft>
                <a:spcPct val="0"/>
              </a:spcAft>
              <a:defRPr sz="2400">
                <a:solidFill>
                  <a:schemeClr val="tx1"/>
                </a:solidFill>
                <a:latin typeface="Times New Roman" panose="02020603050405020304" pitchFamily="18" charset="0"/>
              </a:defRPr>
            </a:lvl6pPr>
            <a:lvl7pPr marL="3597275" indent="-457200" defTabSz="822325" eaLnBrk="0" fontAlgn="base" hangingPunct="0">
              <a:spcBef>
                <a:spcPct val="0"/>
              </a:spcBef>
              <a:spcAft>
                <a:spcPct val="0"/>
              </a:spcAft>
              <a:defRPr sz="2400">
                <a:solidFill>
                  <a:schemeClr val="tx1"/>
                </a:solidFill>
                <a:latin typeface="Times New Roman" panose="02020603050405020304" pitchFamily="18" charset="0"/>
              </a:defRPr>
            </a:lvl7pPr>
            <a:lvl8pPr marL="4054475" indent="-457200" defTabSz="822325" eaLnBrk="0" fontAlgn="base" hangingPunct="0">
              <a:spcBef>
                <a:spcPct val="0"/>
              </a:spcBef>
              <a:spcAft>
                <a:spcPct val="0"/>
              </a:spcAft>
              <a:defRPr sz="2400">
                <a:solidFill>
                  <a:schemeClr val="tx1"/>
                </a:solidFill>
                <a:latin typeface="Times New Roman" panose="02020603050405020304" pitchFamily="18" charset="0"/>
              </a:defRPr>
            </a:lvl8pPr>
            <a:lvl9pPr marL="4511675" indent="-457200"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Jason, a 60 kg cyclist, is pedaling his bike at a good clip, using a total energy of 400 W. As he exercises, his body will start to warm up, and he will perspire to keep himself cool.</a:t>
            </a:r>
          </a:p>
          <a:p>
            <a:pPr eaLnBrk="1" hangingPunct="1"/>
            <a:endParaRPr lang="en-US" altLang="en-US" sz="2200">
              <a:latin typeface="Arial" panose="020B0604020202020204" pitchFamily="34" charset="0"/>
            </a:endParaRPr>
          </a:p>
          <a:p>
            <a:pPr lvl="1" eaLnBrk="1" hangingPunct="1">
              <a:buFont typeface="Arial" panose="020B0604020202020204" pitchFamily="34" charset="0"/>
              <a:buAutoNum type="alphaUcPeriod"/>
            </a:pPr>
            <a:r>
              <a:rPr lang="en-US" altLang="en-US" sz="2200">
                <a:latin typeface="Arial" panose="020B0604020202020204" pitchFamily="34" charset="0"/>
              </a:rPr>
              <a:t>Assuming Jason’s pedaling has a typical 25% efficiency, by how much would his body temperature rise during</a:t>
            </a:r>
          </a:p>
          <a:p>
            <a:pPr lvl="1" eaLnBrk="1" hangingPunct="1">
              <a:buFont typeface="Arial" panose="020B0604020202020204" pitchFamily="34" charset="0"/>
              <a:buNone/>
            </a:pPr>
            <a:r>
              <a:rPr lang="en-US" altLang="en-US" sz="2200">
                <a:latin typeface="Arial" panose="020B0604020202020204" pitchFamily="34" charset="0"/>
              </a:rPr>
              <a:t>	1.0 h of cycling if he had no means of exhausting excess thermal energy?</a:t>
            </a:r>
          </a:p>
          <a:p>
            <a:pPr lvl="1" eaLnBrk="1" hangingPunct="1">
              <a:buFont typeface="Arial" panose="020B0604020202020204" pitchFamily="34" charset="0"/>
              <a:buAutoNum type="alphaUcPeriod" startAt="2"/>
            </a:pPr>
            <a:r>
              <a:rPr lang="en-US" altLang="en-US" sz="2200">
                <a:latin typeface="Arial" panose="020B0604020202020204" pitchFamily="34" charset="0"/>
              </a:rPr>
              <a:t>Assume that the only means by which his body cools itself is evaporation. To keep his body temperature constant, what mass of water must be evaporated during a 1.0 h ride? What volume of water must he drink each hour to keep from becoming dehydrated? (1.0 kg of water has a volume of 1.0 L.)</a:t>
            </a:r>
          </a:p>
          <a:p>
            <a:pPr lvl="1" eaLnBrk="1" hangingPunct="1"/>
            <a:endParaRPr lang="en-US" altLang="en-US" sz="2200">
              <a:latin typeface="Arial" panose="020B0604020202020204" pitchFamily="34" charset="0"/>
            </a:endParaRPr>
          </a:p>
        </p:txBody>
      </p:sp>
      <p:sp>
        <p:nvSpPr>
          <p:cNvPr id="1045507" name="Rectangle 3"/>
          <p:cNvSpPr>
            <a:spLocks/>
          </p:cNvSpPr>
          <p:nvPr/>
        </p:nvSpPr>
        <p:spPr bwMode="auto">
          <a:xfrm>
            <a:off x="558800" y="138113"/>
            <a:ext cx="55435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Example Problem</a:t>
            </a:r>
          </a:p>
        </p:txBody>
      </p:sp>
      <p:sp>
        <p:nvSpPr>
          <p:cNvPr id="1045509" name="Rectangle 5"/>
          <p:cNvSpPr>
            <a:spLocks/>
          </p:cNvSpPr>
          <p:nvPr/>
        </p:nvSpPr>
        <p:spPr bwMode="auto">
          <a:xfrm>
            <a:off x="8067675" y="6524625"/>
            <a:ext cx="1065213"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12-48</a:t>
            </a:r>
          </a:p>
        </p:txBody>
      </p:sp>
    </p:spTree>
    <p:extLst>
      <p:ext uri="{BB962C8B-B14F-4D97-AF65-F5344CB8AC3E}">
        <p14:creationId xmlns:p14="http://schemas.microsoft.com/office/powerpoint/2010/main" val="381171739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P12_095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891" y="2044108"/>
            <a:ext cx="6395059" cy="4356121"/>
          </a:xfrm>
          <a:prstGeom prst="rect">
            <a:avLst/>
          </a:prstGeom>
        </p:spPr>
      </p:pic>
      <p:sp>
        <p:nvSpPr>
          <p:cNvPr id="3" name="Rectangle 2"/>
          <p:cNvSpPr/>
          <p:nvPr/>
        </p:nvSpPr>
        <p:spPr>
          <a:xfrm>
            <a:off x="213064" y="115409"/>
            <a:ext cx="8558074" cy="1446550"/>
          </a:xfrm>
          <a:prstGeom prst="rect">
            <a:avLst/>
          </a:prstGeom>
          <a:noFill/>
        </p:spPr>
        <p:txBody>
          <a:bodyPr wrap="square" lIns="91440" tIns="45720" rIns="91440" bIns="45720">
            <a:spAutoFit/>
          </a:bodyPr>
          <a:lstStyle/>
          <a:p>
            <a:pPr algn="ctr"/>
            <a:r>
              <a:rPr lang="en-US" sz="4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happens when you continually heat something up?</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 name="Picture 4" descr="Q12_21_Fig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711" y="2108397"/>
            <a:ext cx="5645222" cy="4291832"/>
          </a:xfrm>
          <a:prstGeom prst="rect">
            <a:avLst/>
          </a:prstGeom>
        </p:spPr>
      </p:pic>
    </p:spTree>
    <p:extLst>
      <p:ext uri="{BB962C8B-B14F-4D97-AF65-F5344CB8AC3E}">
        <p14:creationId xmlns:p14="http://schemas.microsoft.com/office/powerpoint/2010/main" val="227817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22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46" y="1738248"/>
            <a:ext cx="8546592" cy="2103120"/>
          </a:xfrm>
          <a:prstGeom prst="rect">
            <a:avLst/>
          </a:prstGeom>
        </p:spPr>
      </p:pic>
      <p:sp>
        <p:nvSpPr>
          <p:cNvPr id="5" name="Rectangle 4"/>
          <p:cNvSpPr/>
          <p:nvPr/>
        </p:nvSpPr>
        <p:spPr>
          <a:xfrm>
            <a:off x="213064" y="115409"/>
            <a:ext cx="8558074" cy="1446550"/>
          </a:xfrm>
          <a:prstGeom prst="rect">
            <a:avLst/>
          </a:prstGeom>
          <a:noFill/>
        </p:spPr>
        <p:txBody>
          <a:bodyPr wrap="square" lIns="91440" tIns="45720" rIns="91440" bIns="45720">
            <a:spAutoFit/>
          </a:bodyPr>
          <a:lstStyle/>
          <a:p>
            <a:pPr algn="ctr"/>
            <a:r>
              <a:rPr lang="en-US" sz="4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happens when you continually heat water up?</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 name="Picture 5" descr="12_05_Tab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80" y="4017657"/>
            <a:ext cx="7664566" cy="2624102"/>
          </a:xfrm>
          <a:prstGeom prst="rect">
            <a:avLst/>
          </a:prstGeom>
        </p:spPr>
      </p:pic>
    </p:spTree>
    <p:extLst>
      <p:ext uri="{BB962C8B-B14F-4D97-AF65-F5344CB8AC3E}">
        <p14:creationId xmlns:p14="http://schemas.microsoft.com/office/powerpoint/2010/main" val="12623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2" name="Rectangle 4"/>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 </a:t>
            </a:r>
          </a:p>
        </p:txBody>
      </p:sp>
      <p:sp>
        <p:nvSpPr>
          <p:cNvPr id="959493" name="Rectangle 5"/>
          <p:cNvSpPr>
            <a:spLocks/>
          </p:cNvSpPr>
          <p:nvPr/>
        </p:nvSpPr>
        <p:spPr bwMode="auto">
          <a:xfrm>
            <a:off x="571500" y="733425"/>
            <a:ext cx="8161338" cy="331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09575" indent="-409575" algn="l" defTabSz="822325">
              <a:defRPr sz="2400">
                <a:solidFill>
                  <a:schemeClr val="tx1"/>
                </a:solidFill>
                <a:latin typeface="Times New Roman" panose="02020603050405020304" pitchFamily="18" charset="0"/>
              </a:defRPr>
            </a:lvl1pPr>
            <a:lvl2pPr marL="1066800" indent="-546100" algn="l" defTabSz="822325">
              <a:defRPr sz="2400">
                <a:solidFill>
                  <a:schemeClr val="tx1"/>
                </a:solidFill>
                <a:latin typeface="Times New Roman" panose="02020603050405020304" pitchFamily="18" charset="0"/>
              </a:defRPr>
            </a:lvl2pPr>
            <a:lvl3pPr marL="1285875" indent="-204788" algn="l" defTabSz="822325">
              <a:defRPr sz="2400">
                <a:solidFill>
                  <a:schemeClr val="tx1"/>
                </a:solidFill>
                <a:latin typeface="Times New Roman" panose="02020603050405020304" pitchFamily="18" charset="0"/>
              </a:defRPr>
            </a:lvl3pPr>
            <a:lvl4pPr marL="1589088" indent="-206375" algn="l" defTabSz="822325">
              <a:defRPr sz="2400">
                <a:solidFill>
                  <a:schemeClr val="tx1"/>
                </a:solidFill>
                <a:latin typeface="Times New Roman" panose="02020603050405020304" pitchFamily="18" charset="0"/>
              </a:defRPr>
            </a:lvl4pPr>
            <a:lvl5pPr marL="1897063" indent="-204788" algn="l" defTabSz="822325">
              <a:defRPr sz="2400">
                <a:solidFill>
                  <a:schemeClr val="tx1"/>
                </a:solidFill>
                <a:latin typeface="Times New Roman" panose="02020603050405020304" pitchFamily="18" charset="0"/>
              </a:defRPr>
            </a:lvl5pPr>
            <a:lvl6pPr marL="2354263" indent="-204788" defTabSz="822325" eaLnBrk="0" fontAlgn="base" hangingPunct="0">
              <a:spcBef>
                <a:spcPct val="0"/>
              </a:spcBef>
              <a:spcAft>
                <a:spcPct val="0"/>
              </a:spcAft>
              <a:defRPr sz="2400">
                <a:solidFill>
                  <a:schemeClr val="tx1"/>
                </a:solidFill>
                <a:latin typeface="Times New Roman" panose="02020603050405020304" pitchFamily="18" charset="0"/>
              </a:defRPr>
            </a:lvl6pPr>
            <a:lvl7pPr marL="2811463" indent="-204788" defTabSz="822325" eaLnBrk="0" fontAlgn="base" hangingPunct="0">
              <a:spcBef>
                <a:spcPct val="0"/>
              </a:spcBef>
              <a:spcAft>
                <a:spcPct val="0"/>
              </a:spcAft>
              <a:defRPr sz="2400">
                <a:solidFill>
                  <a:schemeClr val="tx1"/>
                </a:solidFill>
                <a:latin typeface="Times New Roman" panose="02020603050405020304" pitchFamily="18" charset="0"/>
              </a:defRPr>
            </a:lvl7pPr>
            <a:lvl8pPr marL="3268663" indent="-204788" defTabSz="822325" eaLnBrk="0" fontAlgn="base" hangingPunct="0">
              <a:spcBef>
                <a:spcPct val="0"/>
              </a:spcBef>
              <a:spcAft>
                <a:spcPct val="0"/>
              </a:spcAft>
              <a:defRPr sz="2400">
                <a:solidFill>
                  <a:schemeClr val="tx1"/>
                </a:solidFill>
                <a:latin typeface="Times New Roman" panose="02020603050405020304" pitchFamily="18" charset="0"/>
              </a:defRPr>
            </a:lvl8pPr>
            <a:lvl9pPr marL="3725863" indent="-20478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buFont typeface="Arial" panose="020B0604020202020204" pitchFamily="34" charset="0"/>
              <a:buAutoNum type="arabicPeriod" startAt="3"/>
            </a:pPr>
            <a:r>
              <a:rPr lang="en-US" altLang="en-US" sz="2200">
                <a:latin typeface="Arial" panose="020B0604020202020204" pitchFamily="34" charset="0"/>
              </a:rPr>
              <a:t>Which type of heat transfer can happen through empty space?</a:t>
            </a:r>
          </a:p>
          <a:p>
            <a:pPr eaLnBrk="1" hangingPunct="1">
              <a:spcBef>
                <a:spcPts val="1075"/>
              </a:spcBef>
              <a:buFont typeface="Arial" panose="020B0604020202020204" pitchFamily="34" charset="0"/>
              <a:buNone/>
            </a:pPr>
            <a:endParaRPr lang="en-US" altLang="en-US" sz="2200">
              <a:latin typeface="Arial" panose="020B0604020202020204" pitchFamily="34" charset="0"/>
            </a:endParaRPr>
          </a:p>
          <a:p>
            <a:pPr lvl="1" eaLnBrk="1" hangingPunct="1">
              <a:lnSpc>
                <a:spcPct val="70000"/>
              </a:lnSpc>
              <a:spcBef>
                <a:spcPts val="1075"/>
              </a:spcBef>
              <a:buFont typeface="Arial" panose="020B0604020202020204" pitchFamily="34" charset="0"/>
              <a:buAutoNum type="alphaUcPeriod"/>
            </a:pPr>
            <a:r>
              <a:rPr lang="en-US" altLang="en-US" sz="2200">
                <a:latin typeface="Arial" panose="020B0604020202020204" pitchFamily="34" charset="0"/>
              </a:rPr>
              <a:t>conduction</a:t>
            </a:r>
          </a:p>
          <a:p>
            <a:pPr lvl="1" eaLnBrk="1" hangingPunct="1">
              <a:lnSpc>
                <a:spcPct val="70000"/>
              </a:lnSpc>
              <a:spcBef>
                <a:spcPts val="1075"/>
              </a:spcBef>
              <a:buFont typeface="Arial" panose="020B0604020202020204" pitchFamily="34" charset="0"/>
              <a:buAutoNum type="alphaUcPeriod"/>
            </a:pPr>
            <a:r>
              <a:rPr lang="en-US" altLang="en-US" sz="2200">
                <a:latin typeface="Arial" panose="020B0604020202020204" pitchFamily="34" charset="0"/>
              </a:rPr>
              <a:t>evaporation</a:t>
            </a:r>
          </a:p>
          <a:p>
            <a:pPr lvl="1" eaLnBrk="1" hangingPunct="1">
              <a:lnSpc>
                <a:spcPct val="70000"/>
              </a:lnSpc>
              <a:spcBef>
                <a:spcPts val="1075"/>
              </a:spcBef>
              <a:buFont typeface="Arial" panose="020B0604020202020204" pitchFamily="34" charset="0"/>
              <a:buAutoNum type="alphaUcPeriod"/>
            </a:pPr>
            <a:r>
              <a:rPr lang="en-US" altLang="en-US" sz="2200">
                <a:latin typeface="Arial" panose="020B0604020202020204" pitchFamily="34" charset="0"/>
              </a:rPr>
              <a:t>convection</a:t>
            </a:r>
          </a:p>
          <a:p>
            <a:pPr lvl="1" eaLnBrk="1" hangingPunct="1">
              <a:lnSpc>
                <a:spcPct val="70000"/>
              </a:lnSpc>
              <a:spcBef>
                <a:spcPts val="1075"/>
              </a:spcBef>
              <a:buFont typeface="Arial" panose="020B0604020202020204" pitchFamily="34" charset="0"/>
              <a:buAutoNum type="alphaUcPeriod"/>
            </a:pPr>
            <a:r>
              <a:rPr lang="en-US" altLang="en-US" sz="2200" b="1">
                <a:solidFill>
                  <a:srgbClr val="662A6D"/>
                </a:solidFill>
                <a:latin typeface="Arial" panose="020B0604020202020204" pitchFamily="34" charset="0"/>
              </a:rPr>
              <a:t>radiation</a:t>
            </a:r>
            <a:endParaRPr lang="en-US" altLang="en-US" sz="2200">
              <a:latin typeface="Arial" panose="020B0604020202020204" pitchFamily="34" charset="0"/>
            </a:endParaRPr>
          </a:p>
        </p:txBody>
      </p:sp>
      <p:sp>
        <p:nvSpPr>
          <p:cNvPr id="959494" name="Rectangle 6"/>
          <p:cNvSpPr>
            <a:spLocks/>
          </p:cNvSpPr>
          <p:nvPr/>
        </p:nvSpPr>
        <p:spPr bwMode="auto">
          <a:xfrm>
            <a:off x="8062913" y="6524625"/>
            <a:ext cx="1065212" cy="2952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12-11</a:t>
            </a:r>
          </a:p>
        </p:txBody>
      </p:sp>
      <p:pic>
        <p:nvPicPr>
          <p:cNvPr id="75778" name="Picture 2" descr="http://i.imgur.com/kvyP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379" y="3079750"/>
            <a:ext cx="5905531" cy="368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12679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21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47" y="2400374"/>
            <a:ext cx="8546592" cy="3779520"/>
          </a:xfrm>
          <a:prstGeom prst="rect">
            <a:avLst/>
          </a:prstGeom>
        </p:spPr>
      </p:pic>
      <p:sp>
        <p:nvSpPr>
          <p:cNvPr id="5" name="TextBox 4"/>
          <p:cNvSpPr txBox="1"/>
          <p:nvPr/>
        </p:nvSpPr>
        <p:spPr>
          <a:xfrm>
            <a:off x="568173" y="381740"/>
            <a:ext cx="7661428" cy="107721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3200" dirty="0" smtClean="0"/>
              <a:t>Most materials contract when cooled, why is water an exception?</a:t>
            </a:r>
            <a:endParaRPr lang="en-US" sz="3200" dirty="0"/>
          </a:p>
        </p:txBody>
      </p:sp>
    </p:spTree>
    <p:extLst>
      <p:ext uri="{BB962C8B-B14F-4D97-AF65-F5344CB8AC3E}">
        <p14:creationId xmlns:p14="http://schemas.microsoft.com/office/powerpoint/2010/main" val="14052396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p:cNvSpPr>
            <a:spLocks/>
          </p:cNvSpPr>
          <p:nvPr/>
        </p:nvSpPr>
        <p:spPr bwMode="auto">
          <a:xfrm>
            <a:off x="558800" y="138113"/>
            <a:ext cx="46069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Heat Transfer</a:t>
            </a:r>
          </a:p>
        </p:txBody>
      </p:sp>
      <p:pic>
        <p:nvPicPr>
          <p:cNvPr id="1009671" name="Picture 7" descr="12_KeyEquation_32"/>
          <p:cNvPicPr>
            <a:picLocks noChangeAspect="1" noChangeArrowheads="1"/>
          </p:cNvPicPr>
          <p:nvPr/>
        </p:nvPicPr>
        <p:blipFill>
          <a:blip r:embed="rId2">
            <a:extLst>
              <a:ext uri="{28A0092B-C50C-407E-A947-70E740481C1C}">
                <a14:useLocalDpi xmlns:a14="http://schemas.microsoft.com/office/drawing/2010/main" val="0"/>
              </a:ext>
            </a:extLst>
          </a:blip>
          <a:srcRect r="12704"/>
          <a:stretch>
            <a:fillRect/>
          </a:stretch>
        </p:blipFill>
        <p:spPr bwMode="auto">
          <a:xfrm>
            <a:off x="1598613" y="4241800"/>
            <a:ext cx="5922962" cy="1108075"/>
          </a:xfrm>
          <a:prstGeom prst="rect">
            <a:avLst/>
          </a:prstGeom>
          <a:noFill/>
          <a:extLst>
            <a:ext uri="{909E8E84-426E-40DD-AFC4-6F175D3DCCD1}">
              <a14:hiddenFill xmlns:a14="http://schemas.microsoft.com/office/drawing/2010/main">
                <a:solidFill>
                  <a:srgbClr val="FFFFFF"/>
                </a:solidFill>
              </a14:hiddenFill>
            </a:ext>
          </a:extLst>
        </p:spPr>
      </p:pic>
      <p:pic>
        <p:nvPicPr>
          <p:cNvPr id="1009672" name="Picture 8" descr="12_KeyEquation_33"/>
          <p:cNvPicPr>
            <a:picLocks noChangeAspect="1" noChangeArrowheads="1"/>
          </p:cNvPicPr>
          <p:nvPr/>
        </p:nvPicPr>
        <p:blipFill>
          <a:blip r:embed="rId3">
            <a:extLst>
              <a:ext uri="{28A0092B-C50C-407E-A947-70E740481C1C}">
                <a14:useLocalDpi xmlns:a14="http://schemas.microsoft.com/office/drawing/2010/main" val="0"/>
              </a:ext>
            </a:extLst>
          </a:blip>
          <a:srcRect r="12680"/>
          <a:stretch>
            <a:fillRect/>
          </a:stretch>
        </p:blipFill>
        <p:spPr bwMode="auto">
          <a:xfrm>
            <a:off x="1598613" y="5391150"/>
            <a:ext cx="5924550" cy="1092200"/>
          </a:xfrm>
          <a:prstGeom prst="rect">
            <a:avLst/>
          </a:prstGeom>
          <a:noFill/>
          <a:extLst>
            <a:ext uri="{909E8E84-426E-40DD-AFC4-6F175D3DCCD1}">
              <a14:hiddenFill xmlns:a14="http://schemas.microsoft.com/office/drawing/2010/main">
                <a:solidFill>
                  <a:srgbClr val="FFFFFF"/>
                </a:solidFill>
              </a14:hiddenFill>
            </a:ext>
          </a:extLst>
        </p:spPr>
      </p:pic>
      <p:sp>
        <p:nvSpPr>
          <p:cNvPr id="1009674" name="Rectangle 10"/>
          <p:cNvSpPr>
            <a:spLocks/>
          </p:cNvSpPr>
          <p:nvPr/>
        </p:nvSpPr>
        <p:spPr bwMode="auto">
          <a:xfrm>
            <a:off x="8069263" y="6524625"/>
            <a:ext cx="1065212"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12-49</a:t>
            </a:r>
          </a:p>
        </p:txBody>
      </p:sp>
      <p:pic>
        <p:nvPicPr>
          <p:cNvPr id="1009675" name="Picture 11" descr="12_Pg391_UnFig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785813"/>
            <a:ext cx="8548687" cy="342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1119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 2015 Pearson Education, Inc.</a:t>
            </a:r>
            <a:endParaRPr lang="en-US" dirty="0"/>
          </a:p>
        </p:txBody>
      </p:sp>
      <p:pic>
        <p:nvPicPr>
          <p:cNvPr id="2" name="Picture 1" descr="12_27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10312"/>
            <a:ext cx="5334000" cy="6437376"/>
          </a:xfrm>
          <a:prstGeom prst="rect">
            <a:avLst/>
          </a:prstGeom>
        </p:spPr>
      </p:pic>
    </p:spTree>
    <p:extLst>
      <p:ext uri="{BB962C8B-B14F-4D97-AF65-F5344CB8AC3E}">
        <p14:creationId xmlns:p14="http://schemas.microsoft.com/office/powerpoint/2010/main" val="28438152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Rectangle 2"/>
          <p:cNvSpPr>
            <a:spLocks/>
          </p:cNvSpPr>
          <p:nvPr/>
        </p:nvSpPr>
        <p:spPr bwMode="auto">
          <a:xfrm>
            <a:off x="558800" y="138113"/>
            <a:ext cx="4389438"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Example Problem</a:t>
            </a:r>
          </a:p>
        </p:txBody>
      </p:sp>
      <p:sp>
        <p:nvSpPr>
          <p:cNvPr id="1010691" name="Rectangle 3"/>
          <p:cNvSpPr>
            <a:spLocks/>
          </p:cNvSpPr>
          <p:nvPr/>
        </p:nvSpPr>
        <p:spPr bwMode="auto">
          <a:xfrm>
            <a:off x="558800" y="722313"/>
            <a:ext cx="8137525" cy="2125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300">
                <a:latin typeface="Arial" panose="020B0604020202020204" pitchFamily="34" charset="0"/>
              </a:rPr>
              <a:t>If you get a cup of coffee in a paper cup, you may be given a corrugated paper sleeve to put around it to make it comfortable to hold. Explain the purpose of the paper sleeve, and how it accomplishes this. Why is the paper sleeve corrugated?</a:t>
            </a:r>
          </a:p>
        </p:txBody>
      </p:sp>
      <p:sp>
        <p:nvSpPr>
          <p:cNvPr id="1010693" name="Rectangle 5"/>
          <p:cNvSpPr>
            <a:spLocks/>
          </p:cNvSpPr>
          <p:nvPr/>
        </p:nvSpPr>
        <p:spPr bwMode="auto">
          <a:xfrm>
            <a:off x="8072438" y="6524625"/>
            <a:ext cx="1065212"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12-50</a:t>
            </a:r>
          </a:p>
        </p:txBody>
      </p:sp>
      <p:sp>
        <p:nvSpPr>
          <p:cNvPr id="2" name="Rectangle 1"/>
          <p:cNvSpPr/>
          <p:nvPr/>
        </p:nvSpPr>
        <p:spPr>
          <a:xfrm>
            <a:off x="664950" y="4917936"/>
            <a:ext cx="7925224" cy="1754326"/>
          </a:xfrm>
          <a:prstGeom prst="rect">
            <a:avLst/>
          </a:prstGeom>
          <a:noFill/>
        </p:spPr>
        <p:txBody>
          <a:bodyPr wrap="square" lIns="91440" tIns="45720" rIns="91440" bIns="45720">
            <a:spAutoFit/>
          </a:bodyPr>
          <a:lstStyle/>
          <a:p>
            <a:pPr algn="ctr"/>
            <a:r>
              <a:rPr 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AIR is a horrible conductor of heat</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6" name="Picture 5" descr="12_07_Ta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62" y="2304271"/>
            <a:ext cx="6918842" cy="2709304"/>
          </a:xfrm>
          <a:prstGeom prst="rect">
            <a:avLst/>
          </a:prstGeom>
        </p:spPr>
      </p:pic>
    </p:spTree>
    <p:extLst>
      <p:ext uri="{BB962C8B-B14F-4D97-AF65-F5344CB8AC3E}">
        <p14:creationId xmlns:p14="http://schemas.microsoft.com/office/powerpoint/2010/main" val="3845661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p:cNvSpPr>
            <a:spLocks/>
          </p:cNvSpPr>
          <p:nvPr/>
        </p:nvSpPr>
        <p:spPr bwMode="auto">
          <a:xfrm>
            <a:off x="558800" y="733425"/>
            <a:ext cx="82296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defTabSz="822325">
              <a:defRPr sz="2400">
                <a:solidFill>
                  <a:schemeClr val="tx1"/>
                </a:solidFill>
                <a:latin typeface="Times New Roman" panose="02020603050405020304" pitchFamily="18" charset="0"/>
              </a:defRPr>
            </a:lvl1pPr>
            <a:lvl2pPr marL="1071563" indent="-541338" algn="l" defTabSz="822325">
              <a:defRPr sz="2400">
                <a:solidFill>
                  <a:schemeClr val="tx1"/>
                </a:solidFill>
                <a:latin typeface="Times New Roman" panose="02020603050405020304" pitchFamily="18" charset="0"/>
              </a:defRPr>
            </a:lvl2pPr>
            <a:lvl3pPr marL="1279525" indent="-206375" algn="l" defTabSz="822325">
              <a:defRPr sz="2400">
                <a:solidFill>
                  <a:schemeClr val="tx1"/>
                </a:solidFill>
                <a:latin typeface="Times New Roman" panose="02020603050405020304" pitchFamily="18" charset="0"/>
              </a:defRPr>
            </a:lvl3pPr>
            <a:lvl4pPr marL="1485900" indent="-204788" algn="l" defTabSz="822325">
              <a:defRPr sz="2400">
                <a:solidFill>
                  <a:schemeClr val="tx1"/>
                </a:solidFill>
                <a:latin typeface="Times New Roman" panose="02020603050405020304" pitchFamily="18" charset="0"/>
              </a:defRPr>
            </a:lvl4pPr>
            <a:lvl5pPr marL="1851025" indent="-204788" algn="l" defTabSz="822325">
              <a:defRPr sz="2400">
                <a:solidFill>
                  <a:schemeClr val="tx1"/>
                </a:solidFill>
                <a:latin typeface="Times New Roman" panose="02020603050405020304" pitchFamily="18" charset="0"/>
              </a:defRPr>
            </a:lvl5pPr>
            <a:lvl6pPr marL="2308225" indent="-204788" defTabSz="822325" eaLnBrk="0" fontAlgn="base" hangingPunct="0">
              <a:spcBef>
                <a:spcPct val="0"/>
              </a:spcBef>
              <a:spcAft>
                <a:spcPct val="0"/>
              </a:spcAft>
              <a:defRPr sz="2400">
                <a:solidFill>
                  <a:schemeClr val="tx1"/>
                </a:solidFill>
                <a:latin typeface="Times New Roman" panose="02020603050405020304" pitchFamily="18" charset="0"/>
              </a:defRPr>
            </a:lvl6pPr>
            <a:lvl7pPr marL="2765425" indent="-204788" defTabSz="822325" eaLnBrk="0" fontAlgn="base" hangingPunct="0">
              <a:spcBef>
                <a:spcPct val="0"/>
              </a:spcBef>
              <a:spcAft>
                <a:spcPct val="0"/>
              </a:spcAft>
              <a:defRPr sz="2400">
                <a:solidFill>
                  <a:schemeClr val="tx1"/>
                </a:solidFill>
                <a:latin typeface="Times New Roman" panose="02020603050405020304" pitchFamily="18" charset="0"/>
              </a:defRPr>
            </a:lvl7pPr>
            <a:lvl8pPr marL="3222625" indent="-204788" defTabSz="822325" eaLnBrk="0" fontAlgn="base" hangingPunct="0">
              <a:spcBef>
                <a:spcPct val="0"/>
              </a:spcBef>
              <a:spcAft>
                <a:spcPct val="0"/>
              </a:spcAft>
              <a:defRPr sz="2400">
                <a:solidFill>
                  <a:schemeClr val="tx1"/>
                </a:solidFill>
                <a:latin typeface="Times New Roman" panose="02020603050405020304" pitchFamily="18" charset="0"/>
              </a:defRPr>
            </a:lvl8pPr>
            <a:lvl9pPr marL="3679825" indent="-20478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1075"/>
              </a:spcBef>
            </a:pPr>
            <a:r>
              <a:rPr lang="en-US" altLang="en-US" sz="2200">
                <a:latin typeface="Arial" panose="020B0604020202020204" pitchFamily="34" charset="0"/>
              </a:rPr>
              <a:t>The temperature of the walls in a room is significant determinant of comfort; a quick calculation can show why. (The calculation is a bit artificial, but the point is clear.) A human has about 1.8 m</a:t>
            </a:r>
            <a:r>
              <a:rPr lang="en-US" altLang="en-US" sz="2200" baseline="32000">
                <a:latin typeface="Arial" panose="020B0604020202020204" pitchFamily="34" charset="0"/>
              </a:rPr>
              <a:t>2</a:t>
            </a:r>
            <a:r>
              <a:rPr lang="en-US" altLang="en-US" sz="2200">
                <a:latin typeface="Arial" panose="020B0604020202020204" pitchFamily="34" charset="0"/>
              </a:rPr>
              <a:t> of skin. If a person is unclothed in dry air of 24°C, the skin will be about 33°C. Suppose this unclothed person is taking part in a study of thermal comfort. The air will be kept at 33°C, but the temperature of the room’s walls will be varied.</a:t>
            </a:r>
          </a:p>
          <a:p>
            <a:pPr lvl="1" eaLnBrk="1" hangingPunct="1">
              <a:spcBef>
                <a:spcPts val="1075"/>
              </a:spcBef>
              <a:buFont typeface="Arial" panose="020B0604020202020204" pitchFamily="34" charset="0"/>
              <a:buAutoNum type="alphaUcPeriod"/>
            </a:pPr>
            <a:r>
              <a:rPr lang="en-US" altLang="en-US" sz="2200">
                <a:latin typeface="Arial" panose="020B0604020202020204" pitchFamily="34" charset="0"/>
              </a:rPr>
              <a:t>Suppose the walls of the room are 24°C, the same as the air. What is the net loss of energy by radiation?</a:t>
            </a:r>
          </a:p>
          <a:p>
            <a:pPr lvl="1" eaLnBrk="1" hangingPunct="1">
              <a:spcBef>
                <a:spcPts val="1075"/>
              </a:spcBef>
              <a:buFont typeface="Arial" panose="020B0604020202020204" pitchFamily="34" charset="0"/>
              <a:buAutoNum type="alphaUcPeriod"/>
            </a:pPr>
            <a:r>
              <a:rPr lang="en-US" altLang="en-US" sz="2200">
                <a:latin typeface="Arial" panose="020B0604020202020204" pitchFamily="34" charset="0"/>
              </a:rPr>
              <a:t>Now suppose the walls are colder—10°C. (This would be quite cold to the touch.) What will be the net loss by radiation in this case?</a:t>
            </a:r>
          </a:p>
        </p:txBody>
      </p:sp>
      <p:sp>
        <p:nvSpPr>
          <p:cNvPr id="1011716" name="Rectangle 4"/>
          <p:cNvSpPr>
            <a:spLocks/>
          </p:cNvSpPr>
          <p:nvPr/>
        </p:nvSpPr>
        <p:spPr bwMode="auto">
          <a:xfrm>
            <a:off x="558800" y="138113"/>
            <a:ext cx="4389438"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Example Problem</a:t>
            </a:r>
          </a:p>
        </p:txBody>
      </p:sp>
      <p:sp>
        <p:nvSpPr>
          <p:cNvPr id="1011717" name="Rectangle 5"/>
          <p:cNvSpPr>
            <a:spLocks/>
          </p:cNvSpPr>
          <p:nvPr/>
        </p:nvSpPr>
        <p:spPr bwMode="auto">
          <a:xfrm>
            <a:off x="8074025" y="6524625"/>
            <a:ext cx="1065213"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12-51</a:t>
            </a:r>
          </a:p>
        </p:txBody>
      </p:sp>
    </p:spTree>
    <p:extLst>
      <p:ext uri="{BB962C8B-B14F-4D97-AF65-F5344CB8AC3E}">
        <p14:creationId xmlns:p14="http://schemas.microsoft.com/office/powerpoint/2010/main" val="198906229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2"/>
          <p:cNvSpPr>
            <a:spLocks/>
          </p:cNvSpPr>
          <p:nvPr/>
        </p:nvSpPr>
        <p:spPr bwMode="auto">
          <a:xfrm>
            <a:off x="558800" y="138113"/>
            <a:ext cx="57499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dirty="0">
                <a:solidFill>
                  <a:srgbClr val="662A6D"/>
                </a:solidFill>
                <a:latin typeface="Arial" panose="020B0604020202020204" pitchFamily="34" charset="0"/>
              </a:rPr>
              <a:t>Additional Example Problems</a:t>
            </a:r>
          </a:p>
        </p:txBody>
      </p:sp>
      <p:sp>
        <p:nvSpPr>
          <p:cNvPr id="1025027" name="Rectangle 3"/>
          <p:cNvSpPr>
            <a:spLocks/>
          </p:cNvSpPr>
          <p:nvPr/>
        </p:nvSpPr>
        <p:spPr bwMode="auto">
          <a:xfrm>
            <a:off x="558800" y="733425"/>
            <a:ext cx="8355013"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714375" indent="-206375" algn="l" defTabSz="822325">
              <a:defRPr sz="2400">
                <a:solidFill>
                  <a:schemeClr val="tx1"/>
                </a:solidFill>
                <a:latin typeface="Times New Roman" panose="02020603050405020304" pitchFamily="18" charset="0"/>
              </a:defRPr>
            </a:lvl2pPr>
            <a:lvl3pPr marL="1028700" indent="-206375" algn="l" defTabSz="822325">
              <a:defRPr sz="2400">
                <a:solidFill>
                  <a:schemeClr val="tx1"/>
                </a:solidFill>
                <a:latin typeface="Times New Roman" panose="02020603050405020304" pitchFamily="18" charset="0"/>
              </a:defRPr>
            </a:lvl3pPr>
            <a:lvl4pPr marL="1439863" indent="-204788" algn="l" defTabSz="822325">
              <a:defRPr sz="2400">
                <a:solidFill>
                  <a:schemeClr val="tx1"/>
                </a:solidFill>
                <a:latin typeface="Times New Roman" panose="02020603050405020304" pitchFamily="18" charset="0"/>
              </a:defRPr>
            </a:lvl4pPr>
            <a:lvl5pPr marL="1851025" indent="-204788" algn="l" defTabSz="822325">
              <a:defRPr sz="2400">
                <a:solidFill>
                  <a:schemeClr val="tx1"/>
                </a:solidFill>
                <a:latin typeface="Times New Roman" panose="02020603050405020304" pitchFamily="18" charset="0"/>
              </a:defRPr>
            </a:lvl5pPr>
            <a:lvl6pPr marL="2308225" indent="-204788" defTabSz="822325" eaLnBrk="0" fontAlgn="base" hangingPunct="0">
              <a:spcBef>
                <a:spcPct val="0"/>
              </a:spcBef>
              <a:spcAft>
                <a:spcPct val="0"/>
              </a:spcAft>
              <a:defRPr sz="2400">
                <a:solidFill>
                  <a:schemeClr val="tx1"/>
                </a:solidFill>
                <a:latin typeface="Times New Roman" panose="02020603050405020304" pitchFamily="18" charset="0"/>
              </a:defRPr>
            </a:lvl6pPr>
            <a:lvl7pPr marL="2765425" indent="-204788" defTabSz="822325" eaLnBrk="0" fontAlgn="base" hangingPunct="0">
              <a:spcBef>
                <a:spcPct val="0"/>
              </a:spcBef>
              <a:spcAft>
                <a:spcPct val="0"/>
              </a:spcAft>
              <a:defRPr sz="2400">
                <a:solidFill>
                  <a:schemeClr val="tx1"/>
                </a:solidFill>
                <a:latin typeface="Times New Roman" panose="02020603050405020304" pitchFamily="18" charset="0"/>
              </a:defRPr>
            </a:lvl7pPr>
            <a:lvl8pPr marL="3222625" indent="-204788" defTabSz="822325" eaLnBrk="0" fontAlgn="base" hangingPunct="0">
              <a:spcBef>
                <a:spcPct val="0"/>
              </a:spcBef>
              <a:spcAft>
                <a:spcPct val="0"/>
              </a:spcAft>
              <a:defRPr sz="2400">
                <a:solidFill>
                  <a:schemeClr val="tx1"/>
                </a:solidFill>
                <a:latin typeface="Times New Roman" panose="02020603050405020304" pitchFamily="18" charset="0"/>
              </a:defRPr>
            </a:lvl8pPr>
            <a:lvl9pPr marL="3679825" indent="-20478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None/>
            </a:pPr>
            <a:r>
              <a:rPr lang="en-US" altLang="en-US" sz="2200">
                <a:latin typeface="Arial" panose="020B0604020202020204" pitchFamily="34" charset="0"/>
              </a:rPr>
              <a:t>Suppose you are sitting, naked, on a steel bench with a temperature of 10°C. The only thing insulating the core of your body (temperature 37°C) is a layer of skin (the epidermis and dermis together are about 4 mm thick) and fat (varies from individual to individual, but a typical thickness on the buttocks and the back of the thighs might be 1.0 cm.) Estimate the rate of heat loss by conduction under this circumstance.</a:t>
            </a:r>
          </a:p>
          <a:p>
            <a:pPr eaLnBrk="1" hangingPunct="1">
              <a:buFont typeface="Arial" panose="020B0604020202020204" pitchFamily="34" charset="0"/>
              <a:buNone/>
            </a:pPr>
            <a:endParaRPr lang="en-US" altLang="en-US" sz="2200">
              <a:latin typeface="Arial" panose="020B0604020202020204" pitchFamily="34" charset="0"/>
            </a:endParaRPr>
          </a:p>
          <a:p>
            <a:pPr eaLnBrk="1" hangingPunct="1">
              <a:buFont typeface="Arial" panose="020B0604020202020204" pitchFamily="34" charset="0"/>
              <a:buNone/>
            </a:pPr>
            <a:r>
              <a:rPr lang="en-US" altLang="en-US" sz="2200">
                <a:latin typeface="Arial" panose="020B0604020202020204" pitchFamily="34" charset="0"/>
              </a:rPr>
              <a:t>A typical hot tub contains about 1 m</a:t>
            </a:r>
            <a:r>
              <a:rPr lang="en-US" altLang="en-US" sz="2200" baseline="30000">
                <a:latin typeface="Arial" panose="020B0604020202020204" pitchFamily="34" charset="0"/>
              </a:rPr>
              <a:t>3</a:t>
            </a:r>
            <a:r>
              <a:rPr lang="en-US" altLang="en-US" sz="2200">
                <a:latin typeface="Arial" panose="020B0604020202020204" pitchFamily="34" charset="0"/>
              </a:rPr>
              <a:t> of water. Suppose the tub is filled with tap water at 10°C. If the tub has a 5500 W electric heater, how long must the heater run to heat the water to a final temperature of 40°C, ignoring any thermal losses? If electricity costs 10¢ per kilowatt-hour, how much will this energy cost?</a:t>
            </a:r>
          </a:p>
        </p:txBody>
      </p:sp>
      <p:sp>
        <p:nvSpPr>
          <p:cNvPr id="1025029" name="Rectangle 5"/>
          <p:cNvSpPr>
            <a:spLocks/>
          </p:cNvSpPr>
          <p:nvPr/>
        </p:nvSpPr>
        <p:spPr bwMode="auto">
          <a:xfrm>
            <a:off x="8072438" y="6524625"/>
            <a:ext cx="1065212" cy="2952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12-60</a:t>
            </a:r>
          </a:p>
        </p:txBody>
      </p:sp>
    </p:spTree>
    <p:extLst>
      <p:ext uri="{BB962C8B-B14F-4D97-AF65-F5344CB8AC3E}">
        <p14:creationId xmlns:p14="http://schemas.microsoft.com/office/powerpoint/2010/main" val="48297181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p:cNvSpPr>
          <p:nvPr/>
        </p:nvSpPr>
        <p:spPr bwMode="auto">
          <a:xfrm>
            <a:off x="558800" y="138113"/>
            <a:ext cx="4389438"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Checking Understanding</a:t>
            </a:r>
          </a:p>
        </p:txBody>
      </p:sp>
      <p:sp>
        <p:nvSpPr>
          <p:cNvPr id="961539" name="Rectangle 3"/>
          <p:cNvSpPr>
            <a:spLocks/>
          </p:cNvSpPr>
          <p:nvPr/>
        </p:nvSpPr>
        <p:spPr bwMode="auto">
          <a:xfrm>
            <a:off x="571500" y="733425"/>
            <a:ext cx="8172450" cy="294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1066800" indent="-546100" algn="l" defTabSz="822325">
              <a:defRPr sz="2400">
                <a:solidFill>
                  <a:schemeClr val="tx1"/>
                </a:solidFill>
                <a:latin typeface="Times New Roman" panose="02020603050405020304" pitchFamily="18" charset="0"/>
              </a:defRPr>
            </a:lvl2pPr>
            <a:lvl3pPr marL="1754188" indent="-204788" algn="l" defTabSz="822325">
              <a:defRPr sz="2400">
                <a:solidFill>
                  <a:schemeClr val="tx1"/>
                </a:solidFill>
                <a:latin typeface="Times New Roman" panose="02020603050405020304" pitchFamily="18" charset="0"/>
              </a:defRPr>
            </a:lvl3pPr>
            <a:lvl4pPr marL="2074863" indent="-206375" algn="l" defTabSz="822325">
              <a:defRPr sz="2400">
                <a:solidFill>
                  <a:schemeClr val="tx1"/>
                </a:solidFill>
                <a:latin typeface="Times New Roman" panose="02020603050405020304" pitchFamily="18" charset="0"/>
              </a:defRPr>
            </a:lvl4pPr>
            <a:lvl5pPr marL="2395538" indent="-206375" algn="l" defTabSz="822325">
              <a:defRPr sz="2400">
                <a:solidFill>
                  <a:schemeClr val="tx1"/>
                </a:solidFill>
                <a:latin typeface="Times New Roman" panose="02020603050405020304" pitchFamily="18" charset="0"/>
              </a:defRPr>
            </a:lvl5pPr>
            <a:lvl6pPr marL="2852738" indent="-206375" defTabSz="822325" eaLnBrk="0" fontAlgn="base" hangingPunct="0">
              <a:spcBef>
                <a:spcPct val="0"/>
              </a:spcBef>
              <a:spcAft>
                <a:spcPct val="0"/>
              </a:spcAft>
              <a:defRPr sz="2400">
                <a:solidFill>
                  <a:schemeClr val="tx1"/>
                </a:solidFill>
                <a:latin typeface="Times New Roman" panose="02020603050405020304" pitchFamily="18" charset="0"/>
              </a:defRPr>
            </a:lvl6pPr>
            <a:lvl7pPr marL="3309938" indent="-206375" defTabSz="822325" eaLnBrk="0" fontAlgn="base" hangingPunct="0">
              <a:spcBef>
                <a:spcPct val="0"/>
              </a:spcBef>
              <a:spcAft>
                <a:spcPct val="0"/>
              </a:spcAft>
              <a:defRPr sz="2400">
                <a:solidFill>
                  <a:schemeClr val="tx1"/>
                </a:solidFill>
                <a:latin typeface="Times New Roman" panose="02020603050405020304" pitchFamily="18" charset="0"/>
              </a:defRPr>
            </a:lvl7pPr>
            <a:lvl8pPr marL="3767138" indent="-206375" defTabSz="822325" eaLnBrk="0" fontAlgn="base" hangingPunct="0">
              <a:spcBef>
                <a:spcPct val="0"/>
              </a:spcBef>
              <a:spcAft>
                <a:spcPct val="0"/>
              </a:spcAft>
              <a:defRPr sz="2400">
                <a:solidFill>
                  <a:schemeClr val="tx1"/>
                </a:solidFill>
                <a:latin typeface="Times New Roman" panose="02020603050405020304" pitchFamily="18" charset="0"/>
              </a:defRPr>
            </a:lvl8pPr>
            <a:lvl9pPr marL="4224338" indent="-206375"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dirty="0">
                <a:latin typeface="Arial" panose="020B0604020202020204" pitchFamily="34" charset="0"/>
              </a:rPr>
              <a:t>What is the mass, in u, of a molecule of carbon dioxide, CO</a:t>
            </a:r>
            <a:r>
              <a:rPr lang="en-US" altLang="en-US" sz="2200" baseline="-6000" dirty="0">
                <a:latin typeface="Arial" panose="020B0604020202020204" pitchFamily="34" charset="0"/>
              </a:rPr>
              <a:t>2</a:t>
            </a:r>
            <a:r>
              <a:rPr lang="en-US" altLang="en-US" sz="2200" dirty="0">
                <a:latin typeface="Arial" panose="020B0604020202020204" pitchFamily="34" charset="0"/>
              </a:rPr>
              <a:t>?</a:t>
            </a:r>
          </a:p>
          <a:p>
            <a:pPr eaLnBrk="1" hangingPunct="1"/>
            <a:endParaRPr lang="en-US" altLang="en-US" sz="2200" dirty="0">
              <a:latin typeface="Arial" panose="020B0604020202020204" pitchFamily="34" charset="0"/>
            </a:endParaRPr>
          </a:p>
          <a:p>
            <a:pPr lvl="1" eaLnBrk="1" hangingPunct="1">
              <a:buFont typeface="Arial" panose="020B0604020202020204" pitchFamily="34" charset="0"/>
              <a:buAutoNum type="alphaUcPeriod"/>
            </a:pPr>
            <a:r>
              <a:rPr lang="en-US" altLang="en-US" sz="2200" dirty="0">
                <a:latin typeface="Arial" panose="020B0604020202020204" pitchFamily="34" charset="0"/>
              </a:rPr>
              <a:t>12</a:t>
            </a:r>
          </a:p>
          <a:p>
            <a:pPr lvl="1" eaLnBrk="1" hangingPunct="1">
              <a:buFont typeface="Arial" panose="020B0604020202020204" pitchFamily="34" charset="0"/>
              <a:buAutoNum type="alphaUcPeriod"/>
            </a:pPr>
            <a:r>
              <a:rPr lang="en-US" altLang="en-US" sz="2200" dirty="0">
                <a:latin typeface="Arial" panose="020B0604020202020204" pitchFamily="34" charset="0"/>
              </a:rPr>
              <a:t>24</a:t>
            </a:r>
          </a:p>
          <a:p>
            <a:pPr lvl="1" eaLnBrk="1" hangingPunct="1">
              <a:buFont typeface="Arial" panose="020B0604020202020204" pitchFamily="34" charset="0"/>
              <a:buAutoNum type="alphaUcPeriod"/>
            </a:pPr>
            <a:r>
              <a:rPr lang="en-US" altLang="en-US" sz="2200" dirty="0">
                <a:latin typeface="Arial" panose="020B0604020202020204" pitchFamily="34" charset="0"/>
              </a:rPr>
              <a:t>32</a:t>
            </a:r>
          </a:p>
          <a:p>
            <a:pPr lvl="1" eaLnBrk="1" hangingPunct="1">
              <a:buFont typeface="Arial" panose="020B0604020202020204" pitchFamily="34" charset="0"/>
              <a:buAutoNum type="alphaUcPeriod"/>
            </a:pPr>
            <a:r>
              <a:rPr lang="en-US" altLang="en-US" sz="2200" dirty="0">
                <a:latin typeface="Arial" panose="020B0604020202020204" pitchFamily="34" charset="0"/>
              </a:rPr>
              <a:t>36</a:t>
            </a:r>
          </a:p>
          <a:p>
            <a:pPr lvl="1" eaLnBrk="1" hangingPunct="1">
              <a:buFont typeface="Arial" panose="020B0604020202020204" pitchFamily="34" charset="0"/>
              <a:buAutoNum type="alphaUcPeriod"/>
            </a:pPr>
            <a:r>
              <a:rPr lang="en-US" altLang="en-US" sz="2200" dirty="0">
                <a:latin typeface="Arial" panose="020B0604020202020204" pitchFamily="34" charset="0"/>
              </a:rPr>
              <a:t>44</a:t>
            </a:r>
          </a:p>
        </p:txBody>
      </p:sp>
      <p:sp>
        <p:nvSpPr>
          <p:cNvPr id="961540" name="Rectangle 4"/>
          <p:cNvSpPr>
            <a:spLocks/>
          </p:cNvSpPr>
          <p:nvPr/>
        </p:nvSpPr>
        <p:spPr bwMode="auto">
          <a:xfrm>
            <a:off x="411163" y="4411663"/>
            <a:ext cx="83105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900">
              <a:latin typeface="Gill Sans" pitchFamily="64" charset="0"/>
              <a:sym typeface="Gill Sans" pitchFamily="64" charset="0"/>
            </a:endParaRPr>
          </a:p>
        </p:txBody>
      </p:sp>
      <p:sp>
        <p:nvSpPr>
          <p:cNvPr id="961542" name="Rectangle 6"/>
          <p:cNvSpPr>
            <a:spLocks/>
          </p:cNvSpPr>
          <p:nvPr/>
        </p:nvSpPr>
        <p:spPr bwMode="auto">
          <a:xfrm>
            <a:off x="8062913" y="6524625"/>
            <a:ext cx="1065212" cy="295275"/>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12-12</a:t>
            </a:r>
          </a:p>
        </p:txBody>
      </p:sp>
      <p:pic>
        <p:nvPicPr>
          <p:cNvPr id="961543" name="PRS Question Icon" descr="PRS Question Icon"/>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613775" y="87313"/>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96595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7" name="Rectangle 3"/>
          <p:cNvSpPr>
            <a:spLocks/>
          </p:cNvSpPr>
          <p:nvPr/>
        </p:nvSpPr>
        <p:spPr bwMode="auto">
          <a:xfrm>
            <a:off x="411163" y="4411663"/>
            <a:ext cx="83105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900">
              <a:latin typeface="Gill Sans" pitchFamily="64" charset="0"/>
              <a:sym typeface="Gill Sans" pitchFamily="64" charset="0"/>
            </a:endParaRPr>
          </a:p>
        </p:txBody>
      </p:sp>
      <p:sp>
        <p:nvSpPr>
          <p:cNvPr id="963589" name="Rectangle 5"/>
          <p:cNvSpPr>
            <a:spLocks/>
          </p:cNvSpPr>
          <p:nvPr/>
        </p:nvSpPr>
        <p:spPr bwMode="auto">
          <a:xfrm>
            <a:off x="558800" y="138113"/>
            <a:ext cx="4457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63500" dir="2700000" algn="ctr" rotWithShape="0">
                    <a:schemeClr val="bg2">
                      <a:alpha val="70000"/>
                    </a:schemeClr>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000">
                <a:solidFill>
                  <a:srgbClr val="662A6D"/>
                </a:solidFill>
                <a:latin typeface="Arial" panose="020B0604020202020204" pitchFamily="34" charset="0"/>
              </a:rPr>
              <a:t>Answer </a:t>
            </a:r>
          </a:p>
        </p:txBody>
      </p:sp>
      <p:sp>
        <p:nvSpPr>
          <p:cNvPr id="963590" name="Rectangle 6"/>
          <p:cNvSpPr>
            <a:spLocks/>
          </p:cNvSpPr>
          <p:nvPr/>
        </p:nvSpPr>
        <p:spPr bwMode="auto">
          <a:xfrm>
            <a:off x="571500" y="733425"/>
            <a:ext cx="8172450" cy="294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822325">
              <a:defRPr sz="2400">
                <a:solidFill>
                  <a:schemeClr val="tx1"/>
                </a:solidFill>
                <a:latin typeface="Times New Roman" panose="02020603050405020304" pitchFamily="18" charset="0"/>
              </a:defRPr>
            </a:lvl1pPr>
            <a:lvl2pPr marL="1066800" indent="-546100" algn="l" defTabSz="822325">
              <a:defRPr sz="2400">
                <a:solidFill>
                  <a:schemeClr val="tx1"/>
                </a:solidFill>
                <a:latin typeface="Times New Roman" panose="02020603050405020304" pitchFamily="18" charset="0"/>
              </a:defRPr>
            </a:lvl2pPr>
            <a:lvl3pPr marL="1754188" indent="-204788" algn="l" defTabSz="822325">
              <a:defRPr sz="2400">
                <a:solidFill>
                  <a:schemeClr val="tx1"/>
                </a:solidFill>
                <a:latin typeface="Times New Roman" panose="02020603050405020304" pitchFamily="18" charset="0"/>
              </a:defRPr>
            </a:lvl3pPr>
            <a:lvl4pPr marL="2074863" indent="-206375" algn="l" defTabSz="822325">
              <a:defRPr sz="2400">
                <a:solidFill>
                  <a:schemeClr val="tx1"/>
                </a:solidFill>
                <a:latin typeface="Times New Roman" panose="02020603050405020304" pitchFamily="18" charset="0"/>
              </a:defRPr>
            </a:lvl4pPr>
            <a:lvl5pPr marL="2395538" indent="-206375" algn="l" defTabSz="822325">
              <a:defRPr sz="2400">
                <a:solidFill>
                  <a:schemeClr val="tx1"/>
                </a:solidFill>
                <a:latin typeface="Times New Roman" panose="02020603050405020304" pitchFamily="18" charset="0"/>
              </a:defRPr>
            </a:lvl5pPr>
            <a:lvl6pPr marL="2852738" indent="-206375" defTabSz="822325" eaLnBrk="0" fontAlgn="base" hangingPunct="0">
              <a:spcBef>
                <a:spcPct val="0"/>
              </a:spcBef>
              <a:spcAft>
                <a:spcPct val="0"/>
              </a:spcAft>
              <a:defRPr sz="2400">
                <a:solidFill>
                  <a:schemeClr val="tx1"/>
                </a:solidFill>
                <a:latin typeface="Times New Roman" panose="02020603050405020304" pitchFamily="18" charset="0"/>
              </a:defRPr>
            </a:lvl6pPr>
            <a:lvl7pPr marL="3309938" indent="-206375" defTabSz="822325" eaLnBrk="0" fontAlgn="base" hangingPunct="0">
              <a:spcBef>
                <a:spcPct val="0"/>
              </a:spcBef>
              <a:spcAft>
                <a:spcPct val="0"/>
              </a:spcAft>
              <a:defRPr sz="2400">
                <a:solidFill>
                  <a:schemeClr val="tx1"/>
                </a:solidFill>
                <a:latin typeface="Times New Roman" panose="02020603050405020304" pitchFamily="18" charset="0"/>
              </a:defRPr>
            </a:lvl7pPr>
            <a:lvl8pPr marL="3767138" indent="-206375" defTabSz="822325" eaLnBrk="0" fontAlgn="base" hangingPunct="0">
              <a:spcBef>
                <a:spcPct val="0"/>
              </a:spcBef>
              <a:spcAft>
                <a:spcPct val="0"/>
              </a:spcAft>
              <a:defRPr sz="2400">
                <a:solidFill>
                  <a:schemeClr val="tx1"/>
                </a:solidFill>
                <a:latin typeface="Times New Roman" panose="02020603050405020304" pitchFamily="18" charset="0"/>
              </a:defRPr>
            </a:lvl8pPr>
            <a:lvl9pPr marL="4224338" indent="-206375"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latin typeface="Arial" panose="020B0604020202020204" pitchFamily="34" charset="0"/>
              </a:rPr>
              <a:t>What is the mass, in u, of a molecule of carbon dioxide, CO</a:t>
            </a:r>
            <a:r>
              <a:rPr lang="en-US" altLang="en-US" sz="2200" baseline="-6000">
                <a:latin typeface="Arial" panose="020B0604020202020204" pitchFamily="34" charset="0"/>
              </a:rPr>
              <a:t>2</a:t>
            </a:r>
            <a:r>
              <a:rPr lang="en-US" altLang="en-US" sz="2200">
                <a:latin typeface="Arial" panose="020B0604020202020204" pitchFamily="34" charset="0"/>
              </a:rPr>
              <a:t>?</a:t>
            </a:r>
          </a:p>
          <a:p>
            <a:pPr eaLnBrk="1" hangingPunct="1"/>
            <a:endParaRPr lang="en-US" altLang="en-US" sz="2200">
              <a:latin typeface="Arial" panose="020B0604020202020204" pitchFamily="34" charset="0"/>
            </a:endParaRPr>
          </a:p>
          <a:p>
            <a:pPr lvl="1" eaLnBrk="1" hangingPunct="1">
              <a:buFont typeface="Arial" panose="020B0604020202020204" pitchFamily="34" charset="0"/>
              <a:buAutoNum type="alphaUcPeriod"/>
            </a:pPr>
            <a:r>
              <a:rPr lang="en-US" altLang="en-US" sz="2200">
                <a:latin typeface="Arial" panose="020B0604020202020204" pitchFamily="34" charset="0"/>
              </a:rPr>
              <a:t>12</a:t>
            </a:r>
          </a:p>
          <a:p>
            <a:pPr lvl="1" eaLnBrk="1" hangingPunct="1">
              <a:buFont typeface="Arial" panose="020B0604020202020204" pitchFamily="34" charset="0"/>
              <a:buAutoNum type="alphaUcPeriod"/>
            </a:pPr>
            <a:r>
              <a:rPr lang="en-US" altLang="en-US" sz="2200">
                <a:latin typeface="Arial" panose="020B0604020202020204" pitchFamily="34" charset="0"/>
              </a:rPr>
              <a:t>24</a:t>
            </a:r>
          </a:p>
          <a:p>
            <a:pPr lvl="1" eaLnBrk="1" hangingPunct="1">
              <a:buFont typeface="Arial" panose="020B0604020202020204" pitchFamily="34" charset="0"/>
              <a:buAutoNum type="alphaUcPeriod"/>
            </a:pPr>
            <a:r>
              <a:rPr lang="en-US" altLang="en-US" sz="2200">
                <a:latin typeface="Arial" panose="020B0604020202020204" pitchFamily="34" charset="0"/>
              </a:rPr>
              <a:t>32</a:t>
            </a:r>
          </a:p>
          <a:p>
            <a:pPr lvl="1" eaLnBrk="1" hangingPunct="1">
              <a:buFont typeface="Arial" panose="020B0604020202020204" pitchFamily="34" charset="0"/>
              <a:buAutoNum type="alphaUcPeriod"/>
            </a:pPr>
            <a:r>
              <a:rPr lang="en-US" altLang="en-US" sz="2200">
                <a:latin typeface="Arial" panose="020B0604020202020204" pitchFamily="34" charset="0"/>
              </a:rPr>
              <a:t>36</a:t>
            </a:r>
          </a:p>
          <a:p>
            <a:pPr lvl="1" eaLnBrk="1" hangingPunct="1">
              <a:buFont typeface="Arial" panose="020B0604020202020204" pitchFamily="34" charset="0"/>
              <a:buAutoNum type="alphaUcPeriod"/>
            </a:pPr>
            <a:r>
              <a:rPr lang="en-US" altLang="en-US" sz="2200" b="1">
                <a:solidFill>
                  <a:srgbClr val="662A6D"/>
                </a:solidFill>
                <a:latin typeface="Arial" panose="020B0604020202020204" pitchFamily="34" charset="0"/>
              </a:rPr>
              <a:t>44</a:t>
            </a:r>
            <a:endParaRPr lang="en-US" altLang="en-US" sz="2200">
              <a:latin typeface="Arial" panose="020B0604020202020204" pitchFamily="34" charset="0"/>
            </a:endParaRPr>
          </a:p>
        </p:txBody>
      </p:sp>
      <p:sp>
        <p:nvSpPr>
          <p:cNvPr id="963591" name="Rectangle 7"/>
          <p:cNvSpPr>
            <a:spLocks/>
          </p:cNvSpPr>
          <p:nvPr/>
        </p:nvSpPr>
        <p:spPr bwMode="auto">
          <a:xfrm>
            <a:off x="8062913" y="6524625"/>
            <a:ext cx="1065212" cy="2952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41148" rIns="82296" bIns="41148">
            <a:spAutoFit/>
          </a:bodyPr>
          <a:lstStyle>
            <a:lvl1pPr algn="l" defTabSz="822325">
              <a:defRPr sz="2400">
                <a:solidFill>
                  <a:schemeClr val="tx1"/>
                </a:solidFill>
                <a:latin typeface="Times New Roman" panose="02020603050405020304" pitchFamily="18" charset="0"/>
              </a:defRPr>
            </a:lvl1pPr>
            <a:lvl2pPr marL="411163" algn="l" defTabSz="822325">
              <a:defRPr sz="2400">
                <a:solidFill>
                  <a:schemeClr val="tx1"/>
                </a:solidFill>
                <a:latin typeface="Times New Roman" panose="02020603050405020304" pitchFamily="18" charset="0"/>
              </a:defRPr>
            </a:lvl2pPr>
            <a:lvl3pPr marL="822325" algn="l" defTabSz="822325">
              <a:defRPr sz="2400">
                <a:solidFill>
                  <a:schemeClr val="tx1"/>
                </a:solidFill>
                <a:latin typeface="Times New Roman" panose="02020603050405020304" pitchFamily="18" charset="0"/>
              </a:defRPr>
            </a:lvl3pPr>
            <a:lvl4pPr marL="1235075" algn="l" defTabSz="822325">
              <a:defRPr sz="2400">
                <a:solidFill>
                  <a:schemeClr val="tx1"/>
                </a:solidFill>
                <a:latin typeface="Times New Roman" panose="02020603050405020304" pitchFamily="18" charset="0"/>
              </a:defRPr>
            </a:lvl4pPr>
            <a:lvl5pPr marL="1646238" algn="l" defTabSz="822325">
              <a:defRPr sz="2400">
                <a:solidFill>
                  <a:schemeClr val="tx1"/>
                </a:solidFill>
                <a:latin typeface="Times New Roman" panose="02020603050405020304" pitchFamily="18" charset="0"/>
              </a:defRPr>
            </a:lvl5pPr>
            <a:lvl6pPr marL="2103438" defTabSz="822325" eaLnBrk="0" fontAlgn="base" hangingPunct="0">
              <a:spcBef>
                <a:spcPct val="0"/>
              </a:spcBef>
              <a:spcAft>
                <a:spcPct val="0"/>
              </a:spcAft>
              <a:defRPr sz="2400">
                <a:solidFill>
                  <a:schemeClr val="tx1"/>
                </a:solidFill>
                <a:latin typeface="Times New Roman" panose="02020603050405020304" pitchFamily="18" charset="0"/>
              </a:defRPr>
            </a:lvl6pPr>
            <a:lvl7pPr marL="2560638" defTabSz="822325" eaLnBrk="0" fontAlgn="base" hangingPunct="0">
              <a:spcBef>
                <a:spcPct val="0"/>
              </a:spcBef>
              <a:spcAft>
                <a:spcPct val="0"/>
              </a:spcAft>
              <a:defRPr sz="2400">
                <a:solidFill>
                  <a:schemeClr val="tx1"/>
                </a:solidFill>
                <a:latin typeface="Times New Roman" panose="02020603050405020304" pitchFamily="18" charset="0"/>
              </a:defRPr>
            </a:lvl7pPr>
            <a:lvl8pPr marL="3017838" defTabSz="822325" eaLnBrk="0" fontAlgn="base" hangingPunct="0">
              <a:spcBef>
                <a:spcPct val="0"/>
              </a:spcBef>
              <a:spcAft>
                <a:spcPct val="0"/>
              </a:spcAft>
              <a:defRPr sz="2400">
                <a:solidFill>
                  <a:schemeClr val="tx1"/>
                </a:solidFill>
                <a:latin typeface="Times New Roman" panose="02020603050405020304" pitchFamily="18" charset="0"/>
              </a:defRPr>
            </a:lvl8pPr>
            <a:lvl9pPr marL="3475038" defTabSz="8223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400">
                <a:solidFill>
                  <a:srgbClr val="000000"/>
                </a:solidFill>
                <a:latin typeface="Arial" panose="020B0604020202020204" pitchFamily="34" charset="0"/>
              </a:rPr>
              <a:t>Slide 12-13</a:t>
            </a:r>
          </a:p>
        </p:txBody>
      </p:sp>
      <p:pic>
        <p:nvPicPr>
          <p:cNvPr id="6" name="Picture 2" descr="http://upload.wikimedia.org/wikipedia/commons/a/a0/Carbon_dioxide_3D_b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11695">
            <a:off x="-2123397" y="-1275685"/>
            <a:ext cx="3978830" cy="28275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21406533">
            <a:off x="3847721" y="3907033"/>
            <a:ext cx="3583032"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16u + 12u + 16u</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1764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11111E-6 L 0.59878 0.43518 " pathEditMode="relative" rAng="0" ptsTypes="AA">
                                      <p:cBhvr>
                                        <p:cTn id="6" dur="2000" fill="hold"/>
                                        <p:tgtEl>
                                          <p:spTgt spid="6"/>
                                        </p:tgtEl>
                                        <p:attrNameLst>
                                          <p:attrName>ppt_x</p:attrName>
                                          <p:attrName>ppt_y</p:attrName>
                                        </p:attrNameLst>
                                      </p:cBhvr>
                                      <p:rCtr x="29931" y="2175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2"/>
  <p:tag name="QUESTIONANSWER" val="C"/>
  <p:tag name="QUESTIONDIFFICULTY" val=" 0"/>
  <p:tag name="QUESTIONPOINTS" val=" 1"/>
  <p:tag name="QUESTIONCHANCES" val=" 1"/>
  <p:tag name="QUESTIONTIMER" val="00:30"/>
  <p:tag name="QUESTIONCHOICESTYPE" val=" 1"/>
  <p:tag name="QUESTIONCHARTTYPE" val="0"/>
  <p:tag name="MANUALQUESTIONSTART" val="No"/>
</p:tagLst>
</file>

<file path=ppt/tags/tag10.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1"/>
  <p:tag name="QUESTIONANSWER" val="B"/>
  <p:tag name="QUESTIONDIFFICULTY" val=" 0"/>
  <p:tag name="QUESTIONPOINTS" val=" 1"/>
  <p:tag name="QUESTIONCHANCES" val=" 1"/>
  <p:tag name="QUESTIONTIMER" val="00:30"/>
  <p:tag name="QUESTIONCHOICESTYPE" val=" 1"/>
  <p:tag name="QUESTIONCHARTTYPE" val="0"/>
  <p:tag name="MANUALQUESTIONSTART" val="No"/>
</p:tagLst>
</file>

<file path=ppt/tags/tag11.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1"/>
  <p:tag name="QUESTIONANSWER" val="B"/>
  <p:tag name="QUESTIONDIFFICULTY" val=" 0"/>
  <p:tag name="QUESTIONPOINTS" val=" 1"/>
  <p:tag name="QUESTIONCHANCES" val=" 1"/>
  <p:tag name="QUESTIONTIMER" val="00:30"/>
  <p:tag name="QUESTIONCHOICESTYPE" val=" 1"/>
  <p:tag name="QUESTIONCHARTTYPE" val="0"/>
  <p:tag name="MANUALQUESTIONSTART" val="No"/>
</p:tagLst>
</file>

<file path=ppt/tags/tag12.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1"/>
  <p:tag name="QUESTIONANSWER" val="C"/>
  <p:tag name="QUESTIONDIFFICULTY" val=" 0"/>
  <p:tag name="QUESTIONPOINTS" val=" 1"/>
  <p:tag name="QUESTIONCHANCES" val=" 1"/>
  <p:tag name="QUESTIONTIMER" val="00:30"/>
  <p:tag name="QUESTIONCHOICESTYPE" val=" 1"/>
  <p:tag name="QUESTIONCHARTTYPE" val="0"/>
  <p:tag name="MANUALQUESTIONSTART" val="No"/>
</p:tagLst>
</file>

<file path=ppt/tags/tag2.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2"/>
  <p:tag name="QUESTIONANSWER" val="A"/>
  <p:tag name="QUESTIONDIFFICULTY" val=" 0"/>
  <p:tag name="QUESTIONPOINTS" val=" 1"/>
  <p:tag name="QUESTIONCHANCES" val=" 1"/>
  <p:tag name="QUESTIONTIMER" val="00:30"/>
  <p:tag name="QUESTIONCHOICESTYPE" val=" 1"/>
  <p:tag name="QUESTIONCHARTTYPE" val="0"/>
  <p:tag name="MANUALQUESTIONSTART" val="No"/>
</p:tagLst>
</file>

<file path=ppt/tags/tag3.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2"/>
  <p:tag name="QUESTIONANSWER" val="D"/>
  <p:tag name="QUESTIONDIFFICULTY" val=" 0"/>
  <p:tag name="QUESTIONPOINTS" val=" 1"/>
  <p:tag name="QUESTIONCHANCES" val=" 1"/>
  <p:tag name="QUESTIONTIMER" val="00:30"/>
  <p:tag name="QUESTIONCHOICESTYPE" val=" 1"/>
  <p:tag name="QUESTIONCHARTTYPE" val="0"/>
  <p:tag name="MANUALQUESTIONSTART" val="No"/>
</p:tagLst>
</file>

<file path=ppt/tags/tag4.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3"/>
  <p:tag name="QUESTIONANSWER" val="E"/>
  <p:tag name="QUESTIONDIFFICULTY" val=" 0"/>
  <p:tag name="QUESTIONPOINTS" val=" 1"/>
  <p:tag name="QUESTIONCHANCES" val=" 1"/>
  <p:tag name="QUESTIONTIMER" val="00:30"/>
  <p:tag name="QUESTIONCHOICESTYPE" val=" 1"/>
  <p:tag name="QUESTIONCHARTTYPE" val="0"/>
  <p:tag name="MANUALQUESTIONSTART" val="No"/>
</p:tagLst>
</file>

<file path=ppt/tags/tag5.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2"/>
  <p:tag name="QUESTIONANSWER" val="D"/>
  <p:tag name="QUESTIONDIFFICULTY" val=" 0"/>
  <p:tag name="QUESTIONPOINTS" val=" 1"/>
  <p:tag name="QUESTIONCHANCES" val=" 1"/>
  <p:tag name="QUESTIONTIMER" val="00:30"/>
  <p:tag name="QUESTIONCHOICESTYPE" val=" 1"/>
  <p:tag name="QUESTIONCHARTTYPE" val="0"/>
  <p:tag name="MANUALQUESTIONSTART" val="No"/>
</p:tagLst>
</file>

<file path=ppt/tags/tag6.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1"/>
  <p:tag name="QUESTIONANSWER" val="C"/>
  <p:tag name="QUESTIONDIFFICULTY" val=" 0"/>
  <p:tag name="QUESTIONPOINTS" val=" 1"/>
  <p:tag name="QUESTIONCHANCES" val=" 1"/>
  <p:tag name="QUESTIONTIMER" val="00:30"/>
  <p:tag name="QUESTIONCHOICESTYPE" val=" 1"/>
  <p:tag name="QUESTIONCHARTTYPE" val="0"/>
  <p:tag name="MANUALQUESTIONSTART" val="No"/>
</p:tagLst>
</file>

<file path=ppt/tags/tag7.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1"/>
  <p:tag name="QUESTIONANSWER" val="A"/>
  <p:tag name="QUESTIONDIFFICULTY" val=" 0"/>
  <p:tag name="QUESTIONPOINTS" val=" 1"/>
  <p:tag name="QUESTIONCHANCES" val=" 1"/>
  <p:tag name="QUESTIONTIMER" val="00:30"/>
  <p:tag name="QUESTIONCHOICESTYPE" val=" 1"/>
  <p:tag name="QUESTIONCHARTTYPE" val="0"/>
  <p:tag name="MANUALQUESTIONSTART" val="No"/>
</p:tagLst>
</file>

<file path=ppt/tags/tag8.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1"/>
  <p:tag name="QUESTIONANSWER" val="C"/>
  <p:tag name="QUESTIONDIFFICULTY" val=" 0"/>
  <p:tag name="QUESTIONPOINTS" val=" 1"/>
  <p:tag name="QUESTIONCHANCES" val=" 1"/>
  <p:tag name="QUESTIONTIMER" val="00:30"/>
  <p:tag name="QUESTIONCHOICESTYPE" val=" 1"/>
  <p:tag name="QUESTIONCHARTTYPE" val="0"/>
  <p:tag name="MANUALQUESTIONSTART" val="No"/>
</p:tagLst>
</file>

<file path=ppt/tags/tag9.xml><?xml version="1.0" encoding="utf-8"?>
<p:tagLst xmlns:a="http://schemas.openxmlformats.org/drawingml/2006/main" xmlns:r="http://schemas.openxmlformats.org/officeDocument/2006/relationships" xmlns:p="http://schemas.openxmlformats.org/presentationml/2006/main">
  <p:tag name="VERSION" val="4.10"/>
  <p:tag name="QUESTIONNAME" val=" "/>
  <p:tag name="QUESTIONTYPE" val=" 0"/>
  <p:tag name="QUESTIONCHOICES" val=" 1"/>
  <p:tag name="QUESTIONANSWER" val="C"/>
  <p:tag name="QUESTIONDIFFICULTY" val=" 0"/>
  <p:tag name="QUESTIONPOINTS" val=" 1"/>
  <p:tag name="QUESTIONCHANCES" val=" 1"/>
  <p:tag name="QUESTIONTIMER" val="00:30"/>
  <p:tag name="QUESTIONCHOICESTYPE" val=" 1"/>
  <p:tag name="QUESTIONCHARTTYPE" val="0"/>
  <p:tag name="MANUALQUESTIONSTART" val="No"/>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2569</TotalTime>
  <Words>3469</Words>
  <Application>Microsoft Office PowerPoint</Application>
  <PresentationFormat>On-screen Show (4:3)</PresentationFormat>
  <Paragraphs>452</Paragraphs>
  <Slides>75</Slides>
  <Notes>52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Arial</vt:lpstr>
      <vt:lpstr>Calibri</vt:lpstr>
      <vt:lpstr>Calibri Light</vt:lpstr>
      <vt:lpstr>Cambria Math</vt:lpstr>
      <vt:lpstr>Gill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Molecular Speeds and Temperature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Hastings</dc:creator>
  <cp:lastModifiedBy>dad</cp:lastModifiedBy>
  <cp:revision>72</cp:revision>
  <dcterms:created xsi:type="dcterms:W3CDTF">2013-10-24T17:16:55Z</dcterms:created>
  <dcterms:modified xsi:type="dcterms:W3CDTF">2014-06-17T14:58:02Z</dcterms:modified>
</cp:coreProperties>
</file>