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372" r:id="rId2"/>
    <p:sldId id="256" r:id="rId3"/>
    <p:sldId id="257" r:id="rId4"/>
    <p:sldId id="258" r:id="rId5"/>
    <p:sldId id="259" r:id="rId6"/>
    <p:sldId id="261" r:id="rId7"/>
    <p:sldId id="265" r:id="rId8"/>
    <p:sldId id="266" r:id="rId9"/>
    <p:sldId id="267" r:id="rId10"/>
    <p:sldId id="373" r:id="rId11"/>
    <p:sldId id="268" r:id="rId12"/>
    <p:sldId id="269" r:id="rId13"/>
    <p:sldId id="270" r:id="rId14"/>
    <p:sldId id="271" r:id="rId15"/>
    <p:sldId id="274" r:id="rId16"/>
    <p:sldId id="275" r:id="rId17"/>
    <p:sldId id="277" r:id="rId18"/>
    <p:sldId id="278" r:id="rId19"/>
    <p:sldId id="279" r:id="rId20"/>
    <p:sldId id="288" r:id="rId21"/>
    <p:sldId id="368" r:id="rId22"/>
    <p:sldId id="367" r:id="rId23"/>
    <p:sldId id="295" r:id="rId24"/>
    <p:sldId id="290" r:id="rId25"/>
    <p:sldId id="294" r:id="rId26"/>
    <p:sldId id="293" r:id="rId27"/>
    <p:sldId id="320" r:id="rId28"/>
    <p:sldId id="291" r:id="rId29"/>
    <p:sldId id="297" r:id="rId30"/>
    <p:sldId id="298" r:id="rId31"/>
    <p:sldId id="312" r:id="rId32"/>
    <p:sldId id="299" r:id="rId33"/>
    <p:sldId id="306" r:id="rId34"/>
    <p:sldId id="309" r:id="rId35"/>
    <p:sldId id="314" r:id="rId36"/>
    <p:sldId id="315" r:id="rId37"/>
    <p:sldId id="324" r:id="rId38"/>
    <p:sldId id="325" r:id="rId39"/>
    <p:sldId id="326" r:id="rId40"/>
    <p:sldId id="328" r:id="rId41"/>
    <p:sldId id="329" r:id="rId42"/>
    <p:sldId id="338" r:id="rId43"/>
    <p:sldId id="343" r:id="rId44"/>
    <p:sldId id="344" r:id="rId45"/>
    <p:sldId id="346" r:id="rId46"/>
    <p:sldId id="348" r:id="rId47"/>
    <p:sldId id="349" r:id="rId48"/>
    <p:sldId id="351" r:id="rId49"/>
    <p:sldId id="360" r:id="rId50"/>
    <p:sldId id="361" r:id="rId51"/>
    <p:sldId id="363" r:id="rId52"/>
    <p:sldId id="36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8953" autoAdjust="0"/>
  </p:normalViewPr>
  <p:slideViewPr>
    <p:cSldViewPr snapToGrid="0" showGuides="1">
      <p:cViewPr varScale="1">
        <p:scale>
          <a:sx n="122" d="100"/>
          <a:sy n="122" d="100"/>
        </p:scale>
        <p:origin x="1206" y="90"/>
      </p:cViewPr>
      <p:guideLst>
        <p:guide orient="horz" pos="2160"/>
        <p:guide pos="2880"/>
        <p:guide orient="horz" pos="2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DF97-A22E-4540-9AC4-95E0A00A29EB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4E972-7ADE-4B5F-9BB1-01ED1A85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 10 Opener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5, Page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6, Page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7, Page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1, Page 286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2, Page 286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TACTICS BOX 10.1A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TACTICS BOX 10.1B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 10 Opener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baseline="0" dirty="0" smtClean="0"/>
              <a:t> 10 Unnumbered Figure 2, Page 291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10.2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baseline="0" dirty="0" smtClean="0"/>
              <a:t> 10 Unnumbered Figure 3, Page 291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10.3C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 10 Opener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10.3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10.4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Figure, Page 297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10.7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 10 Opener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Figure, Page 309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Summary 2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Summary 4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Summary 5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Q10.20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P10.58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P10.59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P10.66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P10.68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1, Page 285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2, Page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3, Page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10 Unnumbered Figure 4, Page 285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73B-5945-4D89-8F47-4BD1F0B9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73B-5945-4D89-8F47-4BD1F0B9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D76942-3687-416E-B514-2A7250E0FD0F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273B-5945-4D89-8F47-4BD1F0B9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81fCrQO7f5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117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099425" cy="9906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500" smtClean="0">
                <a:solidFill>
                  <a:schemeClr val="bg1"/>
                </a:solidFill>
              </a:rPr>
              <a:t>Chapter 10</a:t>
            </a:r>
            <a:endParaRPr lang="en-US" altLang="en-US" sz="55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200400" y="4495800"/>
            <a:ext cx="4727575" cy="20701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500" dirty="0" smtClean="0">
                <a:solidFill>
                  <a:schemeClr val="bg1"/>
                </a:solidFill>
              </a:rPr>
              <a:t>Energy and Work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8014" y="779028"/>
            <a:ext cx="7270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Energy can change form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86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35" y="2617019"/>
            <a:ext cx="2743200" cy="190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392" y="970978"/>
            <a:ext cx="727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to Gravitational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6507" y="3294044"/>
                <a:ext cx="31066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07" y="3294044"/>
                <a:ext cx="310662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4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45" y="2503046"/>
            <a:ext cx="2743200" cy="190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7680" y="1405984"/>
            <a:ext cx="532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Kinetic to Thermal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4175" y="2938498"/>
                <a:ext cx="313547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75" y="2938498"/>
                <a:ext cx="3135474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6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0" y="2652529"/>
            <a:ext cx="2743200" cy="190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684" y="1405984"/>
            <a:ext cx="598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to Thermal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9975" y="3273315"/>
                <a:ext cx="3302186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975" y="3273315"/>
                <a:ext cx="3302186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1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" y="2043672"/>
            <a:ext cx="2743200" cy="190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879" y="873324"/>
            <a:ext cx="8798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– Kinetic – Gravitational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8285" y="4559800"/>
                <a:ext cx="514281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85" y="4559800"/>
                <a:ext cx="5142818" cy="1152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3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6_UnFig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48" y="2297422"/>
            <a:ext cx="2432304" cy="1908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95832" y="837497"/>
                <a:ext cx="687098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Work(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 –&gt;  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Kinetic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32" y="837497"/>
                <a:ext cx="687098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525" t="-19737" r="-4969" b="-4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8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6_UnFig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113295"/>
            <a:ext cx="2432304" cy="190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3273" y="782789"/>
                <a:ext cx="66374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Work(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5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– Thermal </a:t>
                </a:r>
                <a:endPara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73" y="782789"/>
                <a:ext cx="663745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779" t="-19737" r="-5147" b="-4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82287" y="4795444"/>
            <a:ext cx="3229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9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80" y="1236149"/>
            <a:ext cx="5364569" cy="5339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697" y="103609"/>
            <a:ext cx="74733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isolated systems, energy is always conserved!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7" y="1447137"/>
            <a:ext cx="6768957" cy="5306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803" y="453519"/>
            <a:ext cx="466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Work = Force x Distance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19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9" y="1591567"/>
            <a:ext cx="8546592" cy="2298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219" y="453373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</a:t>
            </a:r>
            <a:endParaRPr lang="en-US" sz="3600" dirty="0"/>
          </a:p>
        </p:txBody>
      </p:sp>
      <p:pic>
        <p:nvPicPr>
          <p:cNvPr id="5" name="Picture 4" descr="10_18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02" y="4381622"/>
            <a:ext cx="3196854" cy="22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0_ChOpen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6" y="170161"/>
            <a:ext cx="6466080" cy="4243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576" y="4459767"/>
            <a:ext cx="520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this guy falls he gains kinetic energy, the energy of motion.</a:t>
            </a:r>
          </a:p>
          <a:p>
            <a:endParaRPr lang="en-US" dirty="0"/>
          </a:p>
          <a:p>
            <a:r>
              <a:rPr lang="en-US" dirty="0" smtClean="0"/>
              <a:t>Where does it come from???</a:t>
            </a:r>
            <a:endParaRPr lang="en-US" dirty="0"/>
          </a:p>
        </p:txBody>
      </p:sp>
      <p:pic>
        <p:nvPicPr>
          <p:cNvPr id="5" name="Picture 4" descr="10_Pg284_UnFig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03" y="4553672"/>
            <a:ext cx="3273552" cy="22128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155683" y="1445760"/>
                <a:ext cx="140596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83" y="1445760"/>
                <a:ext cx="1405962" cy="1037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0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9331" y="1285083"/>
            <a:ext cx="5113538" cy="16146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3" name="Picture 2" descr="10_TB_0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0" y="3776122"/>
            <a:ext cx="6963230" cy="2716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604" y="185778"/>
            <a:ext cx="6215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precise definition of work: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6223" y="1650621"/>
                <a:ext cx="3779753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23" y="1650621"/>
                <a:ext cx="3779753" cy="755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0_ChSum_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98" y="913278"/>
            <a:ext cx="2199696" cy="24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TB_0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0" y="3904755"/>
            <a:ext cx="8546592" cy="2688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6460" y="2147832"/>
                <a:ext cx="3033266" cy="836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0" y="2147832"/>
                <a:ext cx="3033266" cy="8368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6278" y="101047"/>
                <a:ext cx="3406895" cy="1045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What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278" y="101047"/>
                <a:ext cx="3406895" cy="10459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46649" y="1753741"/>
            <a:ext cx="4705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It is the opposite of torque, the cosine function essentially asks “how parallel are these two vectors?”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8" y="2615865"/>
            <a:ext cx="8546592" cy="3206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219" y="453373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45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37" y="3828182"/>
            <a:ext cx="6572612" cy="1954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4905" y="241890"/>
            <a:ext cx="72270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 work or negative work?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2312034"/>
            <a:ext cx="558405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If the force vector is in the opposite direction of the displacement vector then the work done by that force is negative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60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91_UnFig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6" y="2130640"/>
            <a:ext cx="2877296" cy="4624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5219" y="453373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2936" y="2544459"/>
            <a:ext cx="4418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When he drops the weight, will the work gravity does on the weight as it falls be positive or negative?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07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6" y="3138848"/>
            <a:ext cx="8546592" cy="3261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46" y="668637"/>
            <a:ext cx="786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work that rolling friction is doing on the car positive or negative?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57344" y="1919131"/>
            <a:ext cx="2635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negative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STT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49" y="3494487"/>
            <a:ext cx="6590367" cy="2641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8329" y="1609669"/>
            <a:ext cx="639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of the three vector combinations will produce the least amount of work?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41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1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5" y="3608727"/>
            <a:ext cx="4194662" cy="3066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9746"/>
            <a:ext cx="905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What about energy of motion?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1379" y="1741550"/>
                <a:ext cx="261892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79" y="1741550"/>
                <a:ext cx="2618922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91_UnFig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96" y="3245359"/>
            <a:ext cx="5768704" cy="3612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5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8549" y="1769467"/>
            <a:ext cx="6393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work this girl is doing while carrying this box across the room positive or negative?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0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3634" y="179746"/>
            <a:ext cx="6643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Work-Energy Theorem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0797" y="1200761"/>
                <a:ext cx="21836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797" y="1200761"/>
                <a:ext cx="218367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4950" y="2008200"/>
                <a:ext cx="546085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50" y="2008200"/>
                <a:ext cx="5460854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4480" y="2406772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pic>
        <p:nvPicPr>
          <p:cNvPr id="8" name="Picture 7" descr="10_12_Figu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1" y="3325333"/>
            <a:ext cx="8546592" cy="34564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4198" y="6476182"/>
            <a:ext cx="720752" cy="28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5965" y="6312127"/>
            <a:ext cx="10278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0_ChOpen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5" y="249551"/>
            <a:ext cx="5019021" cy="335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67" y="3854090"/>
            <a:ext cx="423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top of this guy’s jump out of the water he has zero kinetic energy</a:t>
            </a:r>
          </a:p>
          <a:p>
            <a:endParaRPr lang="en-US" dirty="0"/>
          </a:p>
          <a:p>
            <a:r>
              <a:rPr lang="en-US" dirty="0" smtClean="0"/>
              <a:t>Where did it go???</a:t>
            </a:r>
            <a:endParaRPr lang="en-US" dirty="0"/>
          </a:p>
        </p:txBody>
      </p:sp>
      <p:pic>
        <p:nvPicPr>
          <p:cNvPr id="6" name="Picture 5" descr="10_Pg284_UnFigur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16" y="4286123"/>
            <a:ext cx="3273552" cy="22067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66267" y="5496648"/>
                <a:ext cx="10370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267" y="5496648"/>
                <a:ext cx="1037014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0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8" y="2473142"/>
            <a:ext cx="8546592" cy="3456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8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STT_03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42" y="4368362"/>
            <a:ext cx="5180427" cy="1961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369" y="5672998"/>
            <a:ext cx="8073293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620" y="208504"/>
            <a:ext cx="76127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Kinetic energy is NOT A VECTOR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67" y="1703657"/>
            <a:ext cx="237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It’s a scalar: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2094" y="1511790"/>
                <a:ext cx="375269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94" y="1511790"/>
                <a:ext cx="3752694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60136" y="3136506"/>
            <a:ext cx="18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has no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STT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8" y="4310497"/>
            <a:ext cx="8546592" cy="84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7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3874" y="1583341"/>
            <a:ext cx="7395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of the following pucks has the greatest kinetic energy?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36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0" y="1878206"/>
            <a:ext cx="4787927" cy="4889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952" y="208504"/>
            <a:ext cx="7190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Gravitational Potential Energy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85263" y="2465755"/>
                <a:ext cx="190282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63" y="2465755"/>
                <a:ext cx="1902829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STT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9" y="2531452"/>
            <a:ext cx="4799193" cy="3859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077" y="380442"/>
            <a:ext cx="7714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Compare the Energies of these peaches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3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56" y="1814664"/>
            <a:ext cx="3298807" cy="4232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5667" y="208504"/>
            <a:ext cx="5624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Spring Potential Energy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7076" y="1565335"/>
                <a:ext cx="1455270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76" y="1565335"/>
                <a:ext cx="1455270" cy="1267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3634" y="3469366"/>
            <a:ext cx="414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spring has a spring constant of 1000 N/m how hard would you have to push to move it 3 cm?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634" y="4862746"/>
            <a:ext cx="414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joules of energy are in the spring when it’s compressed by 3cm?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97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10" y="1870223"/>
            <a:ext cx="4135226" cy="3857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4314" y="255396"/>
            <a:ext cx="5624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Spring Potential Energy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262" y="1870223"/>
            <a:ext cx="401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would be the spring constant of the average person’s Achilles tendon?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1756342"/>
            <a:ext cx="6330540" cy="4919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37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2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105736"/>
            <a:ext cx="6305296" cy="4106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1033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4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2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93" y="1808126"/>
            <a:ext cx="5562834" cy="3991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81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0_ChOpen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" y="272950"/>
            <a:ext cx="6745876" cy="4526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964" y="4840872"/>
            <a:ext cx="289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doing the work here?</a:t>
            </a:r>
            <a:endParaRPr lang="en-US" dirty="0"/>
          </a:p>
        </p:txBody>
      </p:sp>
      <p:pic>
        <p:nvPicPr>
          <p:cNvPr id="7" name="Picture 6" descr="10_Pg284_UnFigur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33" y="4424335"/>
            <a:ext cx="3279648" cy="2164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50451" y="5506375"/>
                <a:ext cx="20801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51" y="5506375"/>
                <a:ext cx="2080121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2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2" y="1708448"/>
            <a:ext cx="8546592" cy="4529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4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STT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8" y="4408832"/>
            <a:ext cx="8546592" cy="1536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44063" y="1552658"/>
            <a:ext cx="6771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Which of the following hills will give the frictionless sliding figure person the most kinetic energy at the bottom?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3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866010"/>
            <a:ext cx="6326554" cy="5809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0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30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24" y="2072640"/>
            <a:ext cx="4035552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3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3" y="2560955"/>
            <a:ext cx="854659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ChSum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20112"/>
            <a:ext cx="8546592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ChSum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42872"/>
            <a:ext cx="8546592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ChSum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9" y="2230423"/>
            <a:ext cx="8546592" cy="1133856"/>
          </a:xfrm>
          <a:prstGeom prst="rect">
            <a:avLst/>
          </a:prstGeom>
        </p:spPr>
      </p:pic>
      <p:pic>
        <p:nvPicPr>
          <p:cNvPr id="5" name="Picture 4" descr="10_ChSum_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9" y="4337265"/>
            <a:ext cx="8546592" cy="1182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528" y="364812"/>
            <a:ext cx="7343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Power is energy per time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7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10_2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4" y="2838303"/>
            <a:ext cx="7000865" cy="3120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14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8677" y="1242773"/>
            <a:ext cx="7600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Which block will reach the ground first?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2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10_5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04" y="2775956"/>
            <a:ext cx="4656708" cy="3716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15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8677" y="1242773"/>
            <a:ext cx="675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this girl’s change in height?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0_ChOpener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92" y="1315435"/>
            <a:ext cx="3916717" cy="4959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727" y="238217"/>
            <a:ext cx="8168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does it mean to conserve a quantity like momentum or energy?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95221" y="3610417"/>
            <a:ext cx="337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 is gained or lost in 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10_5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0" y="3465528"/>
            <a:ext cx="7813665" cy="3093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16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28689"/>
            <a:ext cx="764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far did you have to push this box to get it up the hill?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10_6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31" y="2455836"/>
            <a:ext cx="5502265" cy="4219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17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5816" y="1208585"/>
            <a:ext cx="764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fast will this girl have to run to be able to make it across?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80185" y="3204308"/>
            <a:ext cx="1094153" cy="16334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P10_6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0" y="3221935"/>
            <a:ext cx="7047758" cy="345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372" y="293575"/>
            <a:ext cx="33373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Quiz question 18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372" y="1302370"/>
                <a:ext cx="82764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 girl slides down a ramp with friction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=.25</m:t>
                    </m:r>
                  </m:oMath>
                </a14:m>
                <a:r>
                  <a:rPr lang="en-US" sz="3600" dirty="0" smtClean="0"/>
                  <a:t>,  that is 5 m long.  How far in does she compress the spring at the bottom?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2" y="1302370"/>
                <a:ext cx="8276492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2283" t="-5575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25478" y="62127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981200"/>
            <a:ext cx="5650180" cy="3933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1308" y="231951"/>
            <a:ext cx="7093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We care about “Closed Systems”</a:t>
            </a:r>
          </a:p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Also called “Isolated Systems”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68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47" y="2728036"/>
            <a:ext cx="3273552" cy="2212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4818" y="1228430"/>
            <a:ext cx="4599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Thermal energy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16404" y="3308070"/>
                <a:ext cx="109638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404" y="3308070"/>
                <a:ext cx="1096389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7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24" y="2526762"/>
            <a:ext cx="3273552" cy="2212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259" y="882186"/>
            <a:ext cx="752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potential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energy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957357" y="3283671"/>
                <a:ext cx="1361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357" y="3283671"/>
                <a:ext cx="1361398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8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10_Pg285_UnFig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0" y="2349209"/>
            <a:ext cx="3273552" cy="2212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161" y="979856"/>
            <a:ext cx="444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Nuclear energy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67391" y="3086301"/>
                <a:ext cx="247599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91" y="3086301"/>
                <a:ext cx="2475999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6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1164</Words>
  <Application>Microsoft Office PowerPoint</Application>
  <PresentationFormat>On-screen Show (4:3)</PresentationFormat>
  <Paragraphs>246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dad</cp:lastModifiedBy>
  <cp:revision>58</cp:revision>
  <dcterms:created xsi:type="dcterms:W3CDTF">2013-10-24T17:16:55Z</dcterms:created>
  <dcterms:modified xsi:type="dcterms:W3CDTF">2014-06-11T15:43:16Z</dcterms:modified>
</cp:coreProperties>
</file>